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8" r:id="rId3"/>
    <p:sldId id="289" r:id="rId4"/>
    <p:sldId id="290" r:id="rId5"/>
    <p:sldId id="257" r:id="rId6"/>
    <p:sldId id="299" r:id="rId7"/>
    <p:sldId id="304" r:id="rId8"/>
    <p:sldId id="305" r:id="rId9"/>
    <p:sldId id="286" r:id="rId10"/>
    <p:sldId id="276" r:id="rId11"/>
    <p:sldId id="326" r:id="rId12"/>
    <p:sldId id="275" r:id="rId13"/>
    <p:sldId id="288" r:id="rId14"/>
    <p:sldId id="260" r:id="rId15"/>
    <p:sldId id="268" r:id="rId16"/>
    <p:sldId id="259" r:id="rId17"/>
    <p:sldId id="266" r:id="rId18"/>
    <p:sldId id="269" r:id="rId19"/>
    <p:sldId id="272" r:id="rId20"/>
    <p:sldId id="273" r:id="rId21"/>
    <p:sldId id="271" r:id="rId22"/>
    <p:sldId id="274" r:id="rId23"/>
    <p:sldId id="270" r:id="rId24"/>
    <p:sldId id="261" r:id="rId25"/>
    <p:sldId id="263" r:id="rId26"/>
    <p:sldId id="262" r:id="rId27"/>
    <p:sldId id="279" r:id="rId28"/>
    <p:sldId id="280" r:id="rId29"/>
    <p:sldId id="281" r:id="rId30"/>
    <p:sldId id="264" r:id="rId31"/>
    <p:sldId id="265" r:id="rId32"/>
    <p:sldId id="321" r:id="rId33"/>
    <p:sldId id="322" r:id="rId34"/>
    <p:sldId id="292" r:id="rId35"/>
    <p:sldId id="324" r:id="rId36"/>
    <p:sldId id="325" r:id="rId37"/>
    <p:sldId id="293" r:id="rId38"/>
    <p:sldId id="282" r:id="rId39"/>
    <p:sldId id="323" r:id="rId40"/>
    <p:sldId id="283" r:id="rId41"/>
    <p:sldId id="284" r:id="rId42"/>
    <p:sldId id="294" r:id="rId43"/>
    <p:sldId id="295" r:id="rId44"/>
    <p:sldId id="316" r:id="rId45"/>
    <p:sldId id="296" r:id="rId46"/>
    <p:sldId id="307" r:id="rId47"/>
    <p:sldId id="308" r:id="rId48"/>
    <p:sldId id="309" r:id="rId49"/>
    <p:sldId id="310" r:id="rId50"/>
    <p:sldId id="311" r:id="rId51"/>
    <p:sldId id="312" r:id="rId52"/>
    <p:sldId id="313" r:id="rId53"/>
    <p:sldId id="314" r:id="rId54"/>
    <p:sldId id="315" r:id="rId55"/>
    <p:sldId id="301" r:id="rId56"/>
    <p:sldId id="317" r:id="rId57"/>
    <p:sldId id="318" r:id="rId58"/>
    <p:sldId id="319" r:id="rId59"/>
    <p:sldId id="320" r:id="rId60"/>
    <p:sldId id="298" r:id="rId61"/>
    <p:sldId id="302" r:id="rId62"/>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3" autoAdjust="0"/>
    <p:restoredTop sz="74496" autoAdjust="0"/>
  </p:normalViewPr>
  <p:slideViewPr>
    <p:cSldViewPr snapToGrid="0">
      <p:cViewPr varScale="1">
        <p:scale>
          <a:sx n="82" d="100"/>
          <a:sy n="82" d="100"/>
        </p:scale>
        <p:origin x="64" y="9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BB441F-B5C8-4EE0-804D-9009BE20605D}" type="doc">
      <dgm:prSet loTypeId="urn:microsoft.com/office/officeart/2005/8/layout/radial5" loCatId="relationship" qsTypeId="urn:microsoft.com/office/officeart/2005/8/quickstyle/simple1" qsCatId="simple" csTypeId="urn:microsoft.com/office/officeart/2005/8/colors/colorful1" csCatId="colorful" phldr="1"/>
      <dgm:spPr/>
      <dgm:t>
        <a:bodyPr/>
        <a:lstStyle/>
        <a:p>
          <a:endParaRPr lang="cs-CZ"/>
        </a:p>
      </dgm:t>
    </dgm:pt>
    <dgm:pt modelId="{0A6C657E-1486-44E7-B916-5E222D39DBB1}">
      <dgm:prSet phldrT="[Text]"/>
      <dgm:spPr/>
      <dgm:t>
        <a:bodyPr/>
        <a:lstStyle/>
        <a:p>
          <a:r>
            <a:rPr lang="cs-CZ" dirty="0" smtClean="0"/>
            <a:t>DFA</a:t>
          </a:r>
          <a:endParaRPr lang="cs-CZ" dirty="0"/>
        </a:p>
      </dgm:t>
    </dgm:pt>
    <dgm:pt modelId="{AAB1A92D-73EA-46B4-84EC-BC53C228FAF9}" type="parTrans" cxnId="{A5985CCB-D7E5-4167-AAD0-983E1465A2D3}">
      <dgm:prSet/>
      <dgm:spPr/>
      <dgm:t>
        <a:bodyPr/>
        <a:lstStyle/>
        <a:p>
          <a:endParaRPr lang="cs-CZ"/>
        </a:p>
      </dgm:t>
    </dgm:pt>
    <dgm:pt modelId="{89405052-0049-47CA-BFEA-0B7E2F923955}" type="sibTrans" cxnId="{A5985CCB-D7E5-4167-AAD0-983E1465A2D3}">
      <dgm:prSet/>
      <dgm:spPr/>
      <dgm:t>
        <a:bodyPr/>
        <a:lstStyle/>
        <a:p>
          <a:endParaRPr lang="cs-CZ"/>
        </a:p>
      </dgm:t>
    </dgm:pt>
    <dgm:pt modelId="{F92ECA0B-2C03-40F4-BBAF-FC552E48DD13}">
      <dgm:prSet phldrT="[Text]" custT="1"/>
      <dgm:spPr/>
      <dgm:t>
        <a:bodyPr/>
        <a:lstStyle/>
        <a:p>
          <a:r>
            <a:rPr lang="cs-CZ" sz="2000" dirty="0" smtClean="0"/>
            <a:t>počítačová</a:t>
          </a:r>
          <a:endParaRPr lang="cs-CZ" sz="2000" dirty="0"/>
        </a:p>
      </dgm:t>
    </dgm:pt>
    <dgm:pt modelId="{A86658C6-587F-41ED-90AD-21D59E8D4DB1}" type="parTrans" cxnId="{59D932B2-0BBF-457F-BF0B-4EA657A3A55E}">
      <dgm:prSet custT="1"/>
      <dgm:spPr/>
      <dgm:t>
        <a:bodyPr/>
        <a:lstStyle/>
        <a:p>
          <a:endParaRPr lang="cs-CZ" sz="2000"/>
        </a:p>
      </dgm:t>
    </dgm:pt>
    <dgm:pt modelId="{4EF4A4B5-E4FE-49EF-B5EA-7E2E56D4E049}" type="sibTrans" cxnId="{59D932B2-0BBF-457F-BF0B-4EA657A3A55E}">
      <dgm:prSet/>
      <dgm:spPr/>
      <dgm:t>
        <a:bodyPr/>
        <a:lstStyle/>
        <a:p>
          <a:endParaRPr lang="cs-CZ"/>
        </a:p>
      </dgm:t>
    </dgm:pt>
    <dgm:pt modelId="{201B52CB-C8D5-4348-8B0F-9F5A6311C62A}">
      <dgm:prSet phldrT="[Text]" custT="1"/>
      <dgm:spPr/>
      <dgm:t>
        <a:bodyPr/>
        <a:lstStyle/>
        <a:p>
          <a:r>
            <a:rPr lang="cs-CZ" sz="2000" dirty="0" smtClean="0"/>
            <a:t>škodlivého kódu</a:t>
          </a:r>
          <a:endParaRPr lang="cs-CZ" sz="2000" dirty="0"/>
        </a:p>
      </dgm:t>
    </dgm:pt>
    <dgm:pt modelId="{7098E03A-F4BC-462A-813E-E54E73EA8D07}" type="parTrans" cxnId="{B4373ACA-8720-4474-9E0E-944296FB05C0}">
      <dgm:prSet custT="1"/>
      <dgm:spPr/>
      <dgm:t>
        <a:bodyPr/>
        <a:lstStyle/>
        <a:p>
          <a:endParaRPr lang="cs-CZ" sz="2000"/>
        </a:p>
      </dgm:t>
    </dgm:pt>
    <dgm:pt modelId="{B5F78558-B21E-4E67-8F16-4B92159F859E}" type="sibTrans" cxnId="{B4373ACA-8720-4474-9E0E-944296FB05C0}">
      <dgm:prSet/>
      <dgm:spPr/>
      <dgm:t>
        <a:bodyPr/>
        <a:lstStyle/>
        <a:p>
          <a:endParaRPr lang="cs-CZ"/>
        </a:p>
      </dgm:t>
    </dgm:pt>
    <dgm:pt modelId="{1E3F3A16-529D-42CB-B238-3EE3C9DA3F2E}">
      <dgm:prSet phldrT="[Text]" custT="1"/>
      <dgm:spPr/>
      <dgm:t>
        <a:bodyPr/>
        <a:lstStyle/>
        <a:p>
          <a:r>
            <a:rPr lang="cs-CZ" sz="2000" dirty="0" err="1" smtClean="0"/>
            <a:t>cloud</a:t>
          </a:r>
          <a:endParaRPr lang="cs-CZ" sz="2000" dirty="0"/>
        </a:p>
      </dgm:t>
    </dgm:pt>
    <dgm:pt modelId="{79C03E52-5085-4B12-ABA0-E1612BEEA307}" type="parTrans" cxnId="{1A8E5997-92E4-4A00-BB0F-44A2BC43C8E5}">
      <dgm:prSet custT="1"/>
      <dgm:spPr/>
      <dgm:t>
        <a:bodyPr/>
        <a:lstStyle/>
        <a:p>
          <a:endParaRPr lang="cs-CZ" sz="2000"/>
        </a:p>
      </dgm:t>
    </dgm:pt>
    <dgm:pt modelId="{F7148650-6F88-498F-AEBF-C95EFD066871}" type="sibTrans" cxnId="{1A8E5997-92E4-4A00-BB0F-44A2BC43C8E5}">
      <dgm:prSet/>
      <dgm:spPr/>
      <dgm:t>
        <a:bodyPr/>
        <a:lstStyle/>
        <a:p>
          <a:endParaRPr lang="cs-CZ"/>
        </a:p>
      </dgm:t>
    </dgm:pt>
    <dgm:pt modelId="{789D63DB-D50C-4BB5-97FB-0E04328D4824}">
      <dgm:prSet custT="1"/>
      <dgm:spPr/>
      <dgm:t>
        <a:bodyPr/>
        <a:lstStyle/>
        <a:p>
          <a:r>
            <a:rPr lang="cs-CZ" sz="2000" dirty="0" smtClean="0"/>
            <a:t>mobilních zařízení</a:t>
          </a:r>
          <a:endParaRPr lang="cs-CZ" sz="2000" dirty="0"/>
        </a:p>
      </dgm:t>
    </dgm:pt>
    <dgm:pt modelId="{5A2487D6-4D99-47EE-B939-866375DEE594}" type="parTrans" cxnId="{644DEE7C-0585-4116-A0B6-006CF2ECB3C8}">
      <dgm:prSet custT="1"/>
      <dgm:spPr/>
      <dgm:t>
        <a:bodyPr/>
        <a:lstStyle/>
        <a:p>
          <a:endParaRPr lang="cs-CZ" sz="2000"/>
        </a:p>
      </dgm:t>
    </dgm:pt>
    <dgm:pt modelId="{BB76D0B7-10F5-412D-8604-6FE73DF7D8CD}" type="sibTrans" cxnId="{644DEE7C-0585-4116-A0B6-006CF2ECB3C8}">
      <dgm:prSet/>
      <dgm:spPr/>
      <dgm:t>
        <a:bodyPr/>
        <a:lstStyle/>
        <a:p>
          <a:endParaRPr lang="cs-CZ"/>
        </a:p>
      </dgm:t>
    </dgm:pt>
    <dgm:pt modelId="{9667839F-7E1B-462D-9218-AEF5977CBAFA}">
      <dgm:prSet custT="1"/>
      <dgm:spPr>
        <a:solidFill>
          <a:schemeClr val="tx2">
            <a:lumMod val="60000"/>
            <a:lumOff val="40000"/>
          </a:schemeClr>
        </a:solidFill>
      </dgm:spPr>
      <dgm:t>
        <a:bodyPr/>
        <a:lstStyle/>
        <a:p>
          <a:r>
            <a:rPr lang="cs-CZ" sz="2000" dirty="0" smtClean="0"/>
            <a:t>…</a:t>
          </a:r>
          <a:br>
            <a:rPr lang="cs-CZ" sz="2000" dirty="0" smtClean="0"/>
          </a:br>
          <a:r>
            <a:rPr lang="cs-CZ" sz="2000" dirty="0" smtClean="0"/>
            <a:t>…</a:t>
          </a:r>
          <a:br>
            <a:rPr lang="cs-CZ" sz="2000" dirty="0" smtClean="0"/>
          </a:br>
          <a:r>
            <a:rPr lang="cs-CZ" sz="2000" dirty="0" smtClean="0"/>
            <a:t>…</a:t>
          </a:r>
          <a:endParaRPr lang="cs-CZ" sz="2000" dirty="0"/>
        </a:p>
      </dgm:t>
    </dgm:pt>
    <dgm:pt modelId="{C114EB3D-A2DA-4594-AEFA-CAD3270EE571}" type="parTrans" cxnId="{DE371A02-2331-436E-916C-4997CEC16F9A}">
      <dgm:prSet custT="1"/>
      <dgm:spPr>
        <a:solidFill>
          <a:schemeClr val="tx2">
            <a:lumMod val="60000"/>
            <a:lumOff val="40000"/>
          </a:schemeClr>
        </a:solidFill>
      </dgm:spPr>
      <dgm:t>
        <a:bodyPr/>
        <a:lstStyle/>
        <a:p>
          <a:endParaRPr lang="cs-CZ" sz="3200"/>
        </a:p>
      </dgm:t>
    </dgm:pt>
    <dgm:pt modelId="{7EA5C792-F8BD-4A06-A601-ABDB68C68E6C}" type="sibTrans" cxnId="{DE371A02-2331-436E-916C-4997CEC16F9A}">
      <dgm:prSet/>
      <dgm:spPr/>
      <dgm:t>
        <a:bodyPr/>
        <a:lstStyle/>
        <a:p>
          <a:endParaRPr lang="cs-CZ"/>
        </a:p>
      </dgm:t>
    </dgm:pt>
    <dgm:pt modelId="{B1ADED17-C375-45BF-BABC-8FE51F73B86A}">
      <dgm:prSet phldrT="[Text]" custT="1"/>
      <dgm:spPr/>
      <dgm:t>
        <a:bodyPr/>
        <a:lstStyle/>
        <a:p>
          <a:r>
            <a:rPr lang="cs-CZ" sz="2000" smtClean="0"/>
            <a:t>síťová</a:t>
          </a:r>
          <a:endParaRPr lang="cs-CZ" sz="2000" dirty="0"/>
        </a:p>
      </dgm:t>
    </dgm:pt>
    <dgm:pt modelId="{FF204A88-E009-44A9-84E8-9661A36192C7}" type="parTrans" cxnId="{96ABEC1F-8B5F-4AC0-B325-8BC6F75E18FC}">
      <dgm:prSet/>
      <dgm:spPr/>
      <dgm:t>
        <a:bodyPr/>
        <a:lstStyle/>
        <a:p>
          <a:endParaRPr lang="cs-CZ"/>
        </a:p>
      </dgm:t>
    </dgm:pt>
    <dgm:pt modelId="{963AAE3A-95B8-48E7-8C9D-1F71F11B5CCE}" type="sibTrans" cxnId="{96ABEC1F-8B5F-4AC0-B325-8BC6F75E18FC}">
      <dgm:prSet/>
      <dgm:spPr/>
      <dgm:t>
        <a:bodyPr/>
        <a:lstStyle/>
        <a:p>
          <a:endParaRPr lang="cs-CZ"/>
        </a:p>
      </dgm:t>
    </dgm:pt>
    <dgm:pt modelId="{80BBCB61-8AA7-48CC-AD25-2F1BD9C9FAA1}" type="pres">
      <dgm:prSet presAssocID="{3DBB441F-B5C8-4EE0-804D-9009BE20605D}" presName="Name0" presStyleCnt="0">
        <dgm:presLayoutVars>
          <dgm:chMax val="1"/>
          <dgm:dir/>
          <dgm:animLvl val="ctr"/>
          <dgm:resizeHandles val="exact"/>
        </dgm:presLayoutVars>
      </dgm:prSet>
      <dgm:spPr/>
      <dgm:t>
        <a:bodyPr/>
        <a:lstStyle/>
        <a:p>
          <a:endParaRPr lang="cs-CZ"/>
        </a:p>
      </dgm:t>
    </dgm:pt>
    <dgm:pt modelId="{98F02F33-2F9C-43A2-9D65-55086738A0F8}" type="pres">
      <dgm:prSet presAssocID="{0A6C657E-1486-44E7-B916-5E222D39DBB1}" presName="centerShape" presStyleLbl="node0" presStyleIdx="0" presStyleCnt="1" custScaleX="122278" custScaleY="116887"/>
      <dgm:spPr/>
      <dgm:t>
        <a:bodyPr/>
        <a:lstStyle/>
        <a:p>
          <a:endParaRPr lang="cs-CZ"/>
        </a:p>
      </dgm:t>
    </dgm:pt>
    <dgm:pt modelId="{6D6992DF-3889-4C9D-A827-004AAE224E5E}" type="pres">
      <dgm:prSet presAssocID="{A86658C6-587F-41ED-90AD-21D59E8D4DB1}" presName="parTrans" presStyleLbl="sibTrans2D1" presStyleIdx="0" presStyleCnt="6" custScaleX="111772" custScaleY="109209"/>
      <dgm:spPr/>
      <dgm:t>
        <a:bodyPr/>
        <a:lstStyle/>
        <a:p>
          <a:endParaRPr lang="cs-CZ"/>
        </a:p>
      </dgm:t>
    </dgm:pt>
    <dgm:pt modelId="{65D6154A-FDF5-4A48-86F5-FC00F731FF27}" type="pres">
      <dgm:prSet presAssocID="{A86658C6-587F-41ED-90AD-21D59E8D4DB1}" presName="connectorText" presStyleLbl="sibTrans2D1" presStyleIdx="0" presStyleCnt="6"/>
      <dgm:spPr/>
      <dgm:t>
        <a:bodyPr/>
        <a:lstStyle/>
        <a:p>
          <a:endParaRPr lang="cs-CZ"/>
        </a:p>
      </dgm:t>
    </dgm:pt>
    <dgm:pt modelId="{D6CEA08F-80CA-4DC5-AF6E-BB80D3AB10A4}" type="pres">
      <dgm:prSet presAssocID="{F92ECA0B-2C03-40F4-BBAF-FC552E48DD13}" presName="node" presStyleLbl="node1" presStyleIdx="0" presStyleCnt="6" custScaleX="111772" custScaleY="109209">
        <dgm:presLayoutVars>
          <dgm:bulletEnabled val="1"/>
        </dgm:presLayoutVars>
      </dgm:prSet>
      <dgm:spPr/>
      <dgm:t>
        <a:bodyPr/>
        <a:lstStyle/>
        <a:p>
          <a:endParaRPr lang="cs-CZ"/>
        </a:p>
      </dgm:t>
    </dgm:pt>
    <dgm:pt modelId="{B0C8AC87-B4F5-4AA1-A887-F1A0F45FA9BC}" type="pres">
      <dgm:prSet presAssocID="{FF204A88-E009-44A9-84E8-9661A36192C7}" presName="parTrans" presStyleLbl="sibTrans2D1" presStyleIdx="1" presStyleCnt="6"/>
      <dgm:spPr/>
      <dgm:t>
        <a:bodyPr/>
        <a:lstStyle/>
        <a:p>
          <a:endParaRPr lang="cs-CZ"/>
        </a:p>
      </dgm:t>
    </dgm:pt>
    <dgm:pt modelId="{308D0B87-978D-4691-8723-DC9E6BBAED57}" type="pres">
      <dgm:prSet presAssocID="{FF204A88-E009-44A9-84E8-9661A36192C7}" presName="connectorText" presStyleLbl="sibTrans2D1" presStyleIdx="1" presStyleCnt="6"/>
      <dgm:spPr/>
      <dgm:t>
        <a:bodyPr/>
        <a:lstStyle/>
        <a:p>
          <a:endParaRPr lang="cs-CZ"/>
        </a:p>
      </dgm:t>
    </dgm:pt>
    <dgm:pt modelId="{BD02C63F-BE28-48C4-9B48-1CDDB6A1DB80}" type="pres">
      <dgm:prSet presAssocID="{B1ADED17-C375-45BF-BABC-8FE51F73B86A}" presName="node" presStyleLbl="node1" presStyleIdx="1" presStyleCnt="6">
        <dgm:presLayoutVars>
          <dgm:bulletEnabled val="1"/>
        </dgm:presLayoutVars>
      </dgm:prSet>
      <dgm:spPr/>
      <dgm:t>
        <a:bodyPr/>
        <a:lstStyle/>
        <a:p>
          <a:endParaRPr lang="cs-CZ"/>
        </a:p>
      </dgm:t>
    </dgm:pt>
    <dgm:pt modelId="{BC9ADBB4-ED9B-4E13-890E-26B3CFC02D79}" type="pres">
      <dgm:prSet presAssocID="{7098E03A-F4BC-462A-813E-E54E73EA8D07}" presName="parTrans" presStyleLbl="sibTrans2D1" presStyleIdx="2" presStyleCnt="6" custScaleX="111772" custScaleY="109209"/>
      <dgm:spPr/>
      <dgm:t>
        <a:bodyPr/>
        <a:lstStyle/>
        <a:p>
          <a:endParaRPr lang="cs-CZ"/>
        </a:p>
      </dgm:t>
    </dgm:pt>
    <dgm:pt modelId="{B71B3D47-1E6D-4208-8609-18B18120C156}" type="pres">
      <dgm:prSet presAssocID="{7098E03A-F4BC-462A-813E-E54E73EA8D07}" presName="connectorText" presStyleLbl="sibTrans2D1" presStyleIdx="2" presStyleCnt="6"/>
      <dgm:spPr/>
      <dgm:t>
        <a:bodyPr/>
        <a:lstStyle/>
        <a:p>
          <a:endParaRPr lang="cs-CZ"/>
        </a:p>
      </dgm:t>
    </dgm:pt>
    <dgm:pt modelId="{AC448875-49A5-4628-AFEC-6536498AD9A3}" type="pres">
      <dgm:prSet presAssocID="{201B52CB-C8D5-4348-8B0F-9F5A6311C62A}" presName="node" presStyleLbl="node1" presStyleIdx="2" presStyleCnt="6" custScaleX="111772" custScaleY="109209">
        <dgm:presLayoutVars>
          <dgm:bulletEnabled val="1"/>
        </dgm:presLayoutVars>
      </dgm:prSet>
      <dgm:spPr/>
      <dgm:t>
        <a:bodyPr/>
        <a:lstStyle/>
        <a:p>
          <a:endParaRPr lang="cs-CZ"/>
        </a:p>
      </dgm:t>
    </dgm:pt>
    <dgm:pt modelId="{5807D1CD-6ADE-41C1-AD1F-3546CE047A16}" type="pres">
      <dgm:prSet presAssocID="{79C03E52-5085-4B12-ABA0-E1612BEEA307}" presName="parTrans" presStyleLbl="sibTrans2D1" presStyleIdx="3" presStyleCnt="6" custScaleX="111772" custScaleY="109209"/>
      <dgm:spPr/>
      <dgm:t>
        <a:bodyPr/>
        <a:lstStyle/>
        <a:p>
          <a:endParaRPr lang="cs-CZ"/>
        </a:p>
      </dgm:t>
    </dgm:pt>
    <dgm:pt modelId="{3BBB419A-81A2-4A22-979F-E94237C894D7}" type="pres">
      <dgm:prSet presAssocID="{79C03E52-5085-4B12-ABA0-E1612BEEA307}" presName="connectorText" presStyleLbl="sibTrans2D1" presStyleIdx="3" presStyleCnt="6"/>
      <dgm:spPr/>
      <dgm:t>
        <a:bodyPr/>
        <a:lstStyle/>
        <a:p>
          <a:endParaRPr lang="cs-CZ"/>
        </a:p>
      </dgm:t>
    </dgm:pt>
    <dgm:pt modelId="{9D4063E1-FBE7-42D2-A73E-D2DF22E2FF4E}" type="pres">
      <dgm:prSet presAssocID="{1E3F3A16-529D-42CB-B238-3EE3C9DA3F2E}" presName="node" presStyleLbl="node1" presStyleIdx="3" presStyleCnt="6" custScaleX="111772" custScaleY="109209">
        <dgm:presLayoutVars>
          <dgm:bulletEnabled val="1"/>
        </dgm:presLayoutVars>
      </dgm:prSet>
      <dgm:spPr/>
      <dgm:t>
        <a:bodyPr/>
        <a:lstStyle/>
        <a:p>
          <a:endParaRPr lang="cs-CZ"/>
        </a:p>
      </dgm:t>
    </dgm:pt>
    <dgm:pt modelId="{30DDC163-92E5-4086-9615-09924200ABDE}" type="pres">
      <dgm:prSet presAssocID="{5A2487D6-4D99-47EE-B939-866375DEE594}" presName="parTrans" presStyleLbl="sibTrans2D1" presStyleIdx="4" presStyleCnt="6" custScaleX="111772" custScaleY="109209"/>
      <dgm:spPr/>
      <dgm:t>
        <a:bodyPr/>
        <a:lstStyle/>
        <a:p>
          <a:endParaRPr lang="cs-CZ"/>
        </a:p>
      </dgm:t>
    </dgm:pt>
    <dgm:pt modelId="{028E4CCB-4A39-4703-B48E-2A690E9D1A72}" type="pres">
      <dgm:prSet presAssocID="{5A2487D6-4D99-47EE-B939-866375DEE594}" presName="connectorText" presStyleLbl="sibTrans2D1" presStyleIdx="4" presStyleCnt="6"/>
      <dgm:spPr/>
      <dgm:t>
        <a:bodyPr/>
        <a:lstStyle/>
        <a:p>
          <a:endParaRPr lang="cs-CZ"/>
        </a:p>
      </dgm:t>
    </dgm:pt>
    <dgm:pt modelId="{464972B8-AF58-4A58-B5EF-7EC73A765C3A}" type="pres">
      <dgm:prSet presAssocID="{789D63DB-D50C-4BB5-97FB-0E04328D4824}" presName="node" presStyleLbl="node1" presStyleIdx="4" presStyleCnt="6" custScaleX="111772" custScaleY="109209">
        <dgm:presLayoutVars>
          <dgm:bulletEnabled val="1"/>
        </dgm:presLayoutVars>
      </dgm:prSet>
      <dgm:spPr/>
      <dgm:t>
        <a:bodyPr/>
        <a:lstStyle/>
        <a:p>
          <a:endParaRPr lang="cs-CZ"/>
        </a:p>
      </dgm:t>
    </dgm:pt>
    <dgm:pt modelId="{DE5A22E0-3E67-4E54-B21C-C7EA26AE373F}" type="pres">
      <dgm:prSet presAssocID="{C114EB3D-A2DA-4594-AEFA-CAD3270EE571}" presName="parTrans" presStyleLbl="sibTrans2D1" presStyleIdx="5" presStyleCnt="6"/>
      <dgm:spPr/>
      <dgm:t>
        <a:bodyPr/>
        <a:lstStyle/>
        <a:p>
          <a:endParaRPr lang="cs-CZ"/>
        </a:p>
      </dgm:t>
    </dgm:pt>
    <dgm:pt modelId="{8436B14B-607E-4D40-A6A2-04220564DE7D}" type="pres">
      <dgm:prSet presAssocID="{C114EB3D-A2DA-4594-AEFA-CAD3270EE571}" presName="connectorText" presStyleLbl="sibTrans2D1" presStyleIdx="5" presStyleCnt="6"/>
      <dgm:spPr/>
      <dgm:t>
        <a:bodyPr/>
        <a:lstStyle/>
        <a:p>
          <a:endParaRPr lang="cs-CZ"/>
        </a:p>
      </dgm:t>
    </dgm:pt>
    <dgm:pt modelId="{73206FC6-0686-49EF-BB7C-4268E51CDD87}" type="pres">
      <dgm:prSet presAssocID="{9667839F-7E1B-462D-9218-AEF5977CBAFA}" presName="node" presStyleLbl="node1" presStyleIdx="5" presStyleCnt="6">
        <dgm:presLayoutVars>
          <dgm:bulletEnabled val="1"/>
        </dgm:presLayoutVars>
      </dgm:prSet>
      <dgm:spPr/>
      <dgm:t>
        <a:bodyPr/>
        <a:lstStyle/>
        <a:p>
          <a:endParaRPr lang="cs-CZ"/>
        </a:p>
      </dgm:t>
    </dgm:pt>
  </dgm:ptLst>
  <dgm:cxnLst>
    <dgm:cxn modelId="{C805C508-66FB-42BC-A9F9-2C13D6C49B6E}" type="presOf" srcId="{5A2487D6-4D99-47EE-B939-866375DEE594}" destId="{30DDC163-92E5-4086-9615-09924200ABDE}" srcOrd="0" destOrd="0" presId="urn:microsoft.com/office/officeart/2005/8/layout/radial5"/>
    <dgm:cxn modelId="{0BEAB18B-CEC5-4905-9332-4BFC8C2D20CD}" type="presOf" srcId="{79C03E52-5085-4B12-ABA0-E1612BEEA307}" destId="{3BBB419A-81A2-4A22-979F-E94237C894D7}" srcOrd="1" destOrd="0" presId="urn:microsoft.com/office/officeart/2005/8/layout/radial5"/>
    <dgm:cxn modelId="{DBDBCCF1-FFA9-4C56-ABA8-B419ACB54327}" type="presOf" srcId="{B1ADED17-C375-45BF-BABC-8FE51F73B86A}" destId="{BD02C63F-BE28-48C4-9B48-1CDDB6A1DB80}" srcOrd="0" destOrd="0" presId="urn:microsoft.com/office/officeart/2005/8/layout/radial5"/>
    <dgm:cxn modelId="{96ABEC1F-8B5F-4AC0-B325-8BC6F75E18FC}" srcId="{0A6C657E-1486-44E7-B916-5E222D39DBB1}" destId="{B1ADED17-C375-45BF-BABC-8FE51F73B86A}" srcOrd="1" destOrd="0" parTransId="{FF204A88-E009-44A9-84E8-9661A36192C7}" sibTransId="{963AAE3A-95B8-48E7-8C9D-1F71F11B5CCE}"/>
    <dgm:cxn modelId="{23EE469C-88F0-43E6-82E8-50FA001782FD}" type="presOf" srcId="{201B52CB-C8D5-4348-8B0F-9F5A6311C62A}" destId="{AC448875-49A5-4628-AFEC-6536498AD9A3}" srcOrd="0" destOrd="0" presId="urn:microsoft.com/office/officeart/2005/8/layout/radial5"/>
    <dgm:cxn modelId="{9F569AB0-7D7B-4207-8109-E1369440C069}" type="presOf" srcId="{FF204A88-E009-44A9-84E8-9661A36192C7}" destId="{B0C8AC87-B4F5-4AA1-A887-F1A0F45FA9BC}" srcOrd="0" destOrd="0" presId="urn:microsoft.com/office/officeart/2005/8/layout/radial5"/>
    <dgm:cxn modelId="{1A8E5997-92E4-4A00-BB0F-44A2BC43C8E5}" srcId="{0A6C657E-1486-44E7-B916-5E222D39DBB1}" destId="{1E3F3A16-529D-42CB-B238-3EE3C9DA3F2E}" srcOrd="3" destOrd="0" parTransId="{79C03E52-5085-4B12-ABA0-E1612BEEA307}" sibTransId="{F7148650-6F88-498F-AEBF-C95EFD066871}"/>
    <dgm:cxn modelId="{B62B5518-6CDA-4618-93CA-431954206BF8}" type="presOf" srcId="{0A6C657E-1486-44E7-B916-5E222D39DBB1}" destId="{98F02F33-2F9C-43A2-9D65-55086738A0F8}" srcOrd="0" destOrd="0" presId="urn:microsoft.com/office/officeart/2005/8/layout/radial5"/>
    <dgm:cxn modelId="{79FA9531-1223-4763-9F8C-5D013E309899}" type="presOf" srcId="{7098E03A-F4BC-462A-813E-E54E73EA8D07}" destId="{B71B3D47-1E6D-4208-8609-18B18120C156}" srcOrd="1" destOrd="0" presId="urn:microsoft.com/office/officeart/2005/8/layout/radial5"/>
    <dgm:cxn modelId="{B4373ACA-8720-4474-9E0E-944296FB05C0}" srcId="{0A6C657E-1486-44E7-B916-5E222D39DBB1}" destId="{201B52CB-C8D5-4348-8B0F-9F5A6311C62A}" srcOrd="2" destOrd="0" parTransId="{7098E03A-F4BC-462A-813E-E54E73EA8D07}" sibTransId="{B5F78558-B21E-4E67-8F16-4B92159F859E}"/>
    <dgm:cxn modelId="{9A5F285F-4D25-4A2B-B211-7253307B0F8D}" type="presOf" srcId="{9667839F-7E1B-462D-9218-AEF5977CBAFA}" destId="{73206FC6-0686-49EF-BB7C-4268E51CDD87}" srcOrd="0" destOrd="0" presId="urn:microsoft.com/office/officeart/2005/8/layout/radial5"/>
    <dgm:cxn modelId="{9A7C05ED-834A-46B8-9836-817F345A5EA5}" type="presOf" srcId="{C114EB3D-A2DA-4594-AEFA-CAD3270EE571}" destId="{8436B14B-607E-4D40-A6A2-04220564DE7D}" srcOrd="1" destOrd="0" presId="urn:microsoft.com/office/officeart/2005/8/layout/radial5"/>
    <dgm:cxn modelId="{DE371A02-2331-436E-916C-4997CEC16F9A}" srcId="{0A6C657E-1486-44E7-B916-5E222D39DBB1}" destId="{9667839F-7E1B-462D-9218-AEF5977CBAFA}" srcOrd="5" destOrd="0" parTransId="{C114EB3D-A2DA-4594-AEFA-CAD3270EE571}" sibTransId="{7EA5C792-F8BD-4A06-A601-ABDB68C68E6C}"/>
    <dgm:cxn modelId="{C9B19E4F-3043-4689-AC72-FD3C5D8A6CFC}" type="presOf" srcId="{1E3F3A16-529D-42CB-B238-3EE3C9DA3F2E}" destId="{9D4063E1-FBE7-42D2-A73E-D2DF22E2FF4E}" srcOrd="0" destOrd="0" presId="urn:microsoft.com/office/officeart/2005/8/layout/radial5"/>
    <dgm:cxn modelId="{30189F48-2360-44EC-B171-ED6CE607383E}" type="presOf" srcId="{5A2487D6-4D99-47EE-B939-866375DEE594}" destId="{028E4CCB-4A39-4703-B48E-2A690E9D1A72}" srcOrd="1" destOrd="0" presId="urn:microsoft.com/office/officeart/2005/8/layout/radial5"/>
    <dgm:cxn modelId="{59D932B2-0BBF-457F-BF0B-4EA657A3A55E}" srcId="{0A6C657E-1486-44E7-B916-5E222D39DBB1}" destId="{F92ECA0B-2C03-40F4-BBAF-FC552E48DD13}" srcOrd="0" destOrd="0" parTransId="{A86658C6-587F-41ED-90AD-21D59E8D4DB1}" sibTransId="{4EF4A4B5-E4FE-49EF-B5EA-7E2E56D4E049}"/>
    <dgm:cxn modelId="{747C994B-AA69-4D1D-96C3-4B941AF7D2BF}" type="presOf" srcId="{C114EB3D-A2DA-4594-AEFA-CAD3270EE571}" destId="{DE5A22E0-3E67-4E54-B21C-C7EA26AE373F}" srcOrd="0" destOrd="0" presId="urn:microsoft.com/office/officeart/2005/8/layout/radial5"/>
    <dgm:cxn modelId="{F3FE9C48-241A-4449-A689-38F291EAF849}" type="presOf" srcId="{7098E03A-F4BC-462A-813E-E54E73EA8D07}" destId="{BC9ADBB4-ED9B-4E13-890E-26B3CFC02D79}" srcOrd="0" destOrd="0" presId="urn:microsoft.com/office/officeart/2005/8/layout/radial5"/>
    <dgm:cxn modelId="{9D25EFE4-C7BB-4417-A125-30D8B758F56E}" type="presOf" srcId="{3DBB441F-B5C8-4EE0-804D-9009BE20605D}" destId="{80BBCB61-8AA7-48CC-AD25-2F1BD9C9FAA1}" srcOrd="0" destOrd="0" presId="urn:microsoft.com/office/officeart/2005/8/layout/radial5"/>
    <dgm:cxn modelId="{A5985CCB-D7E5-4167-AAD0-983E1465A2D3}" srcId="{3DBB441F-B5C8-4EE0-804D-9009BE20605D}" destId="{0A6C657E-1486-44E7-B916-5E222D39DBB1}" srcOrd="0" destOrd="0" parTransId="{AAB1A92D-73EA-46B4-84EC-BC53C228FAF9}" sibTransId="{89405052-0049-47CA-BFEA-0B7E2F923955}"/>
    <dgm:cxn modelId="{F45B703A-9096-479B-BD27-30A00A10C9B0}" type="presOf" srcId="{A86658C6-587F-41ED-90AD-21D59E8D4DB1}" destId="{6D6992DF-3889-4C9D-A827-004AAE224E5E}" srcOrd="0" destOrd="0" presId="urn:microsoft.com/office/officeart/2005/8/layout/radial5"/>
    <dgm:cxn modelId="{644DEE7C-0585-4116-A0B6-006CF2ECB3C8}" srcId="{0A6C657E-1486-44E7-B916-5E222D39DBB1}" destId="{789D63DB-D50C-4BB5-97FB-0E04328D4824}" srcOrd="4" destOrd="0" parTransId="{5A2487D6-4D99-47EE-B939-866375DEE594}" sibTransId="{BB76D0B7-10F5-412D-8604-6FE73DF7D8CD}"/>
    <dgm:cxn modelId="{7D6CFA7F-F98A-4B3A-9D56-0C71BEA96166}" type="presOf" srcId="{FF204A88-E009-44A9-84E8-9661A36192C7}" destId="{308D0B87-978D-4691-8723-DC9E6BBAED57}" srcOrd="1" destOrd="0" presId="urn:microsoft.com/office/officeart/2005/8/layout/radial5"/>
    <dgm:cxn modelId="{69414D36-B420-4272-91E4-B63EB7484306}" type="presOf" srcId="{79C03E52-5085-4B12-ABA0-E1612BEEA307}" destId="{5807D1CD-6ADE-41C1-AD1F-3546CE047A16}" srcOrd="0" destOrd="0" presId="urn:microsoft.com/office/officeart/2005/8/layout/radial5"/>
    <dgm:cxn modelId="{36D04A12-F0C5-45DA-A89D-21EC49B2AC6D}" type="presOf" srcId="{A86658C6-587F-41ED-90AD-21D59E8D4DB1}" destId="{65D6154A-FDF5-4A48-86F5-FC00F731FF27}" srcOrd="1" destOrd="0" presId="urn:microsoft.com/office/officeart/2005/8/layout/radial5"/>
    <dgm:cxn modelId="{19575A61-31C5-4FB0-907F-13C79399D54F}" type="presOf" srcId="{F92ECA0B-2C03-40F4-BBAF-FC552E48DD13}" destId="{D6CEA08F-80CA-4DC5-AF6E-BB80D3AB10A4}" srcOrd="0" destOrd="0" presId="urn:microsoft.com/office/officeart/2005/8/layout/radial5"/>
    <dgm:cxn modelId="{E03FF237-D2E5-4B6A-A59F-1E832A44935F}" type="presOf" srcId="{789D63DB-D50C-4BB5-97FB-0E04328D4824}" destId="{464972B8-AF58-4A58-B5EF-7EC73A765C3A}" srcOrd="0" destOrd="0" presId="urn:microsoft.com/office/officeart/2005/8/layout/radial5"/>
    <dgm:cxn modelId="{CC067349-7D81-4D4A-BBE8-B25BCB7AD1DD}" type="presParOf" srcId="{80BBCB61-8AA7-48CC-AD25-2F1BD9C9FAA1}" destId="{98F02F33-2F9C-43A2-9D65-55086738A0F8}" srcOrd="0" destOrd="0" presId="urn:microsoft.com/office/officeart/2005/8/layout/radial5"/>
    <dgm:cxn modelId="{F74278A8-6E08-49A1-BBDF-DB88DBF5977A}" type="presParOf" srcId="{80BBCB61-8AA7-48CC-AD25-2F1BD9C9FAA1}" destId="{6D6992DF-3889-4C9D-A827-004AAE224E5E}" srcOrd="1" destOrd="0" presId="urn:microsoft.com/office/officeart/2005/8/layout/radial5"/>
    <dgm:cxn modelId="{FDCCCCDD-5909-4666-A6CC-F54661DA07AC}" type="presParOf" srcId="{6D6992DF-3889-4C9D-A827-004AAE224E5E}" destId="{65D6154A-FDF5-4A48-86F5-FC00F731FF27}" srcOrd="0" destOrd="0" presId="urn:microsoft.com/office/officeart/2005/8/layout/radial5"/>
    <dgm:cxn modelId="{B6C31DF2-1515-4642-A735-2C5C41F56F20}" type="presParOf" srcId="{80BBCB61-8AA7-48CC-AD25-2F1BD9C9FAA1}" destId="{D6CEA08F-80CA-4DC5-AF6E-BB80D3AB10A4}" srcOrd="2" destOrd="0" presId="urn:microsoft.com/office/officeart/2005/8/layout/radial5"/>
    <dgm:cxn modelId="{A6B3FF0D-18D3-4EAE-9D58-97C6D9FEC66B}" type="presParOf" srcId="{80BBCB61-8AA7-48CC-AD25-2F1BD9C9FAA1}" destId="{B0C8AC87-B4F5-4AA1-A887-F1A0F45FA9BC}" srcOrd="3" destOrd="0" presId="urn:microsoft.com/office/officeart/2005/8/layout/radial5"/>
    <dgm:cxn modelId="{C816E416-84F7-4326-BE24-EB3DAF333951}" type="presParOf" srcId="{B0C8AC87-B4F5-4AA1-A887-F1A0F45FA9BC}" destId="{308D0B87-978D-4691-8723-DC9E6BBAED57}" srcOrd="0" destOrd="0" presId="urn:microsoft.com/office/officeart/2005/8/layout/radial5"/>
    <dgm:cxn modelId="{7959E20C-984D-46B7-865E-068A9B395AB3}" type="presParOf" srcId="{80BBCB61-8AA7-48CC-AD25-2F1BD9C9FAA1}" destId="{BD02C63F-BE28-48C4-9B48-1CDDB6A1DB80}" srcOrd="4" destOrd="0" presId="urn:microsoft.com/office/officeart/2005/8/layout/radial5"/>
    <dgm:cxn modelId="{AF7F744D-9073-4448-BA6A-7D8268AA6850}" type="presParOf" srcId="{80BBCB61-8AA7-48CC-AD25-2F1BD9C9FAA1}" destId="{BC9ADBB4-ED9B-4E13-890E-26B3CFC02D79}" srcOrd="5" destOrd="0" presId="urn:microsoft.com/office/officeart/2005/8/layout/radial5"/>
    <dgm:cxn modelId="{04E65040-C1ED-4D45-B6BE-6AA16CE7A666}" type="presParOf" srcId="{BC9ADBB4-ED9B-4E13-890E-26B3CFC02D79}" destId="{B71B3D47-1E6D-4208-8609-18B18120C156}" srcOrd="0" destOrd="0" presId="urn:microsoft.com/office/officeart/2005/8/layout/radial5"/>
    <dgm:cxn modelId="{9534808D-A1A4-4090-9A98-0E025E63EC17}" type="presParOf" srcId="{80BBCB61-8AA7-48CC-AD25-2F1BD9C9FAA1}" destId="{AC448875-49A5-4628-AFEC-6536498AD9A3}" srcOrd="6" destOrd="0" presId="urn:microsoft.com/office/officeart/2005/8/layout/radial5"/>
    <dgm:cxn modelId="{A1DCCE91-D2D8-4F36-B471-2F82FFBD32B4}" type="presParOf" srcId="{80BBCB61-8AA7-48CC-AD25-2F1BD9C9FAA1}" destId="{5807D1CD-6ADE-41C1-AD1F-3546CE047A16}" srcOrd="7" destOrd="0" presId="urn:microsoft.com/office/officeart/2005/8/layout/radial5"/>
    <dgm:cxn modelId="{47C2F5EC-1E1D-4027-94FF-6085DA1B2C85}" type="presParOf" srcId="{5807D1CD-6ADE-41C1-AD1F-3546CE047A16}" destId="{3BBB419A-81A2-4A22-979F-E94237C894D7}" srcOrd="0" destOrd="0" presId="urn:microsoft.com/office/officeart/2005/8/layout/radial5"/>
    <dgm:cxn modelId="{0854B581-90E9-4260-82E5-95D70BEC09F3}" type="presParOf" srcId="{80BBCB61-8AA7-48CC-AD25-2F1BD9C9FAA1}" destId="{9D4063E1-FBE7-42D2-A73E-D2DF22E2FF4E}" srcOrd="8" destOrd="0" presId="urn:microsoft.com/office/officeart/2005/8/layout/radial5"/>
    <dgm:cxn modelId="{F82A6096-48A8-49BC-8A50-4BAC91C5B8CF}" type="presParOf" srcId="{80BBCB61-8AA7-48CC-AD25-2F1BD9C9FAA1}" destId="{30DDC163-92E5-4086-9615-09924200ABDE}" srcOrd="9" destOrd="0" presId="urn:microsoft.com/office/officeart/2005/8/layout/radial5"/>
    <dgm:cxn modelId="{532D5A4E-8577-4CC3-80A9-5C44AEC62C0E}" type="presParOf" srcId="{30DDC163-92E5-4086-9615-09924200ABDE}" destId="{028E4CCB-4A39-4703-B48E-2A690E9D1A72}" srcOrd="0" destOrd="0" presId="urn:microsoft.com/office/officeart/2005/8/layout/radial5"/>
    <dgm:cxn modelId="{23EBF5D4-227A-4C58-93DE-112540B3D395}" type="presParOf" srcId="{80BBCB61-8AA7-48CC-AD25-2F1BD9C9FAA1}" destId="{464972B8-AF58-4A58-B5EF-7EC73A765C3A}" srcOrd="10" destOrd="0" presId="urn:microsoft.com/office/officeart/2005/8/layout/radial5"/>
    <dgm:cxn modelId="{1112C451-4F4D-4241-AF97-4399FB6915D3}" type="presParOf" srcId="{80BBCB61-8AA7-48CC-AD25-2F1BD9C9FAA1}" destId="{DE5A22E0-3E67-4E54-B21C-C7EA26AE373F}" srcOrd="11" destOrd="0" presId="urn:microsoft.com/office/officeart/2005/8/layout/radial5"/>
    <dgm:cxn modelId="{94B6EE55-E083-4759-889D-85053C39DB28}" type="presParOf" srcId="{DE5A22E0-3E67-4E54-B21C-C7EA26AE373F}" destId="{8436B14B-607E-4D40-A6A2-04220564DE7D}" srcOrd="0" destOrd="0" presId="urn:microsoft.com/office/officeart/2005/8/layout/radial5"/>
    <dgm:cxn modelId="{68791006-0220-4331-9EF8-0DDFAF457086}" type="presParOf" srcId="{80BBCB61-8AA7-48CC-AD25-2F1BD9C9FAA1}" destId="{73206FC6-0686-49EF-BB7C-4268E51CDD87}"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BB441F-B5C8-4EE0-804D-9009BE20605D}" type="doc">
      <dgm:prSet loTypeId="urn:microsoft.com/office/officeart/2005/8/layout/radial5" loCatId="relationship" qsTypeId="urn:microsoft.com/office/officeart/2005/8/quickstyle/simple1" qsCatId="simple" csTypeId="urn:microsoft.com/office/officeart/2005/8/colors/colorful1" csCatId="colorful" phldr="1"/>
      <dgm:spPr/>
      <dgm:t>
        <a:bodyPr/>
        <a:lstStyle/>
        <a:p>
          <a:endParaRPr lang="cs-CZ"/>
        </a:p>
      </dgm:t>
    </dgm:pt>
    <dgm:pt modelId="{0A6C657E-1486-44E7-B916-5E222D39DBB1}">
      <dgm:prSet phldrT="[Text]"/>
      <dgm:spPr/>
      <dgm:t>
        <a:bodyPr/>
        <a:lstStyle/>
        <a:p>
          <a:r>
            <a:rPr lang="cs-CZ" dirty="0" smtClean="0"/>
            <a:t>DFA</a:t>
          </a:r>
          <a:endParaRPr lang="cs-CZ" dirty="0"/>
        </a:p>
      </dgm:t>
    </dgm:pt>
    <dgm:pt modelId="{AAB1A92D-73EA-46B4-84EC-BC53C228FAF9}" type="parTrans" cxnId="{A5985CCB-D7E5-4167-AAD0-983E1465A2D3}">
      <dgm:prSet/>
      <dgm:spPr/>
      <dgm:t>
        <a:bodyPr/>
        <a:lstStyle/>
        <a:p>
          <a:endParaRPr lang="cs-CZ"/>
        </a:p>
      </dgm:t>
    </dgm:pt>
    <dgm:pt modelId="{89405052-0049-47CA-BFEA-0B7E2F923955}" type="sibTrans" cxnId="{A5985CCB-D7E5-4167-AAD0-983E1465A2D3}">
      <dgm:prSet/>
      <dgm:spPr/>
      <dgm:t>
        <a:bodyPr/>
        <a:lstStyle/>
        <a:p>
          <a:endParaRPr lang="cs-CZ"/>
        </a:p>
      </dgm:t>
    </dgm:pt>
    <dgm:pt modelId="{F92ECA0B-2C03-40F4-BBAF-FC552E48DD13}">
      <dgm:prSet phldrT="[Text]" custT="1"/>
      <dgm:spPr/>
      <dgm:t>
        <a:bodyPr/>
        <a:lstStyle/>
        <a:p>
          <a:r>
            <a:rPr lang="cs-CZ" sz="1400" dirty="0" smtClean="0"/>
            <a:t>počítačová (živá/neživá)</a:t>
          </a:r>
          <a:endParaRPr lang="cs-CZ" sz="1400" dirty="0"/>
        </a:p>
      </dgm:t>
    </dgm:pt>
    <dgm:pt modelId="{A86658C6-587F-41ED-90AD-21D59E8D4DB1}" type="parTrans" cxnId="{59D932B2-0BBF-457F-BF0B-4EA657A3A55E}">
      <dgm:prSet custT="1"/>
      <dgm:spPr/>
      <dgm:t>
        <a:bodyPr/>
        <a:lstStyle/>
        <a:p>
          <a:endParaRPr lang="cs-CZ" sz="1400"/>
        </a:p>
      </dgm:t>
    </dgm:pt>
    <dgm:pt modelId="{4EF4A4B5-E4FE-49EF-B5EA-7E2E56D4E049}" type="sibTrans" cxnId="{59D932B2-0BBF-457F-BF0B-4EA657A3A55E}">
      <dgm:prSet/>
      <dgm:spPr/>
      <dgm:t>
        <a:bodyPr/>
        <a:lstStyle/>
        <a:p>
          <a:endParaRPr lang="cs-CZ"/>
        </a:p>
      </dgm:t>
    </dgm:pt>
    <dgm:pt modelId="{B243583B-8BB9-4578-9583-3720F250B6F1}">
      <dgm:prSet phldrT="[Text]" custT="1"/>
      <dgm:spPr/>
      <dgm:t>
        <a:bodyPr/>
        <a:lstStyle/>
        <a:p>
          <a:r>
            <a:rPr lang="cs-CZ" sz="1400" dirty="0" smtClean="0"/>
            <a:t>síťová</a:t>
          </a:r>
          <a:endParaRPr lang="cs-CZ" sz="1400" dirty="0"/>
        </a:p>
      </dgm:t>
    </dgm:pt>
    <dgm:pt modelId="{224FA752-DC83-4D40-B551-FAB4D863D915}" type="parTrans" cxnId="{768B23B7-01F2-461D-AE84-159A51C02029}">
      <dgm:prSet custT="1"/>
      <dgm:spPr/>
      <dgm:t>
        <a:bodyPr/>
        <a:lstStyle/>
        <a:p>
          <a:endParaRPr lang="cs-CZ" sz="1400"/>
        </a:p>
      </dgm:t>
    </dgm:pt>
    <dgm:pt modelId="{2D4522B6-8AD9-4396-9E31-4FC53D574842}" type="sibTrans" cxnId="{768B23B7-01F2-461D-AE84-159A51C02029}">
      <dgm:prSet/>
      <dgm:spPr/>
      <dgm:t>
        <a:bodyPr/>
        <a:lstStyle/>
        <a:p>
          <a:endParaRPr lang="cs-CZ"/>
        </a:p>
      </dgm:t>
    </dgm:pt>
    <dgm:pt modelId="{201B52CB-C8D5-4348-8B0F-9F5A6311C62A}">
      <dgm:prSet phldrT="[Text]" custT="1"/>
      <dgm:spPr/>
      <dgm:t>
        <a:bodyPr/>
        <a:lstStyle/>
        <a:p>
          <a:r>
            <a:rPr lang="cs-CZ" sz="1400" dirty="0" smtClean="0"/>
            <a:t>škodlivého kódu</a:t>
          </a:r>
          <a:endParaRPr lang="cs-CZ" sz="1400" dirty="0"/>
        </a:p>
      </dgm:t>
    </dgm:pt>
    <dgm:pt modelId="{7098E03A-F4BC-462A-813E-E54E73EA8D07}" type="parTrans" cxnId="{B4373ACA-8720-4474-9E0E-944296FB05C0}">
      <dgm:prSet custT="1"/>
      <dgm:spPr/>
      <dgm:t>
        <a:bodyPr/>
        <a:lstStyle/>
        <a:p>
          <a:endParaRPr lang="cs-CZ" sz="1400"/>
        </a:p>
      </dgm:t>
    </dgm:pt>
    <dgm:pt modelId="{B5F78558-B21E-4E67-8F16-4B92159F859E}" type="sibTrans" cxnId="{B4373ACA-8720-4474-9E0E-944296FB05C0}">
      <dgm:prSet/>
      <dgm:spPr/>
      <dgm:t>
        <a:bodyPr/>
        <a:lstStyle/>
        <a:p>
          <a:endParaRPr lang="cs-CZ"/>
        </a:p>
      </dgm:t>
    </dgm:pt>
    <dgm:pt modelId="{1E3F3A16-529D-42CB-B238-3EE3C9DA3F2E}">
      <dgm:prSet phldrT="[Text]" custT="1"/>
      <dgm:spPr/>
      <dgm:t>
        <a:bodyPr/>
        <a:lstStyle/>
        <a:p>
          <a:r>
            <a:rPr lang="cs-CZ" sz="1400" dirty="0" smtClean="0"/>
            <a:t>operační paměti</a:t>
          </a:r>
          <a:endParaRPr lang="cs-CZ" sz="1400" dirty="0"/>
        </a:p>
      </dgm:t>
    </dgm:pt>
    <dgm:pt modelId="{79C03E52-5085-4B12-ABA0-E1612BEEA307}" type="parTrans" cxnId="{1A8E5997-92E4-4A00-BB0F-44A2BC43C8E5}">
      <dgm:prSet custT="1"/>
      <dgm:spPr/>
      <dgm:t>
        <a:bodyPr/>
        <a:lstStyle/>
        <a:p>
          <a:endParaRPr lang="cs-CZ" sz="1400"/>
        </a:p>
      </dgm:t>
    </dgm:pt>
    <dgm:pt modelId="{F7148650-6F88-498F-AEBF-C95EFD066871}" type="sibTrans" cxnId="{1A8E5997-92E4-4A00-BB0F-44A2BC43C8E5}">
      <dgm:prSet/>
      <dgm:spPr/>
      <dgm:t>
        <a:bodyPr/>
        <a:lstStyle/>
        <a:p>
          <a:endParaRPr lang="cs-CZ"/>
        </a:p>
      </dgm:t>
    </dgm:pt>
    <dgm:pt modelId="{F7C54D40-BCF3-4511-BCBC-CBD63516BE8F}">
      <dgm:prSet custT="1"/>
      <dgm:spPr/>
      <dgm:t>
        <a:bodyPr/>
        <a:lstStyle/>
        <a:p>
          <a:r>
            <a:rPr lang="cs-CZ" sz="1400" dirty="0" smtClean="0"/>
            <a:t>virtuálních systémů</a:t>
          </a:r>
          <a:endParaRPr lang="cs-CZ" sz="1400" dirty="0"/>
        </a:p>
      </dgm:t>
    </dgm:pt>
    <dgm:pt modelId="{46588A84-94BA-438B-80AE-D938DFBCBE87}" type="parTrans" cxnId="{3B013571-8CDC-4B9D-B148-A926673AE9DB}">
      <dgm:prSet custT="1"/>
      <dgm:spPr/>
      <dgm:t>
        <a:bodyPr/>
        <a:lstStyle/>
        <a:p>
          <a:endParaRPr lang="cs-CZ" sz="1400"/>
        </a:p>
      </dgm:t>
    </dgm:pt>
    <dgm:pt modelId="{74A21AC0-AB1D-45B1-BB5C-4AA9473F456E}" type="sibTrans" cxnId="{3B013571-8CDC-4B9D-B148-A926673AE9DB}">
      <dgm:prSet/>
      <dgm:spPr/>
      <dgm:t>
        <a:bodyPr/>
        <a:lstStyle/>
        <a:p>
          <a:endParaRPr lang="cs-CZ"/>
        </a:p>
      </dgm:t>
    </dgm:pt>
    <dgm:pt modelId="{789D63DB-D50C-4BB5-97FB-0E04328D4824}">
      <dgm:prSet custT="1"/>
      <dgm:spPr/>
      <dgm:t>
        <a:bodyPr/>
        <a:lstStyle/>
        <a:p>
          <a:r>
            <a:rPr lang="cs-CZ" sz="1400" dirty="0" smtClean="0"/>
            <a:t>mobilních zařízení</a:t>
          </a:r>
          <a:endParaRPr lang="cs-CZ" sz="1400" dirty="0"/>
        </a:p>
      </dgm:t>
    </dgm:pt>
    <dgm:pt modelId="{5A2487D6-4D99-47EE-B939-866375DEE594}" type="parTrans" cxnId="{644DEE7C-0585-4116-A0B6-006CF2ECB3C8}">
      <dgm:prSet custT="1"/>
      <dgm:spPr/>
      <dgm:t>
        <a:bodyPr/>
        <a:lstStyle/>
        <a:p>
          <a:endParaRPr lang="cs-CZ" sz="1400"/>
        </a:p>
      </dgm:t>
    </dgm:pt>
    <dgm:pt modelId="{BB76D0B7-10F5-412D-8604-6FE73DF7D8CD}" type="sibTrans" cxnId="{644DEE7C-0585-4116-A0B6-006CF2ECB3C8}">
      <dgm:prSet/>
      <dgm:spPr/>
      <dgm:t>
        <a:bodyPr/>
        <a:lstStyle/>
        <a:p>
          <a:endParaRPr lang="cs-CZ"/>
        </a:p>
      </dgm:t>
    </dgm:pt>
    <dgm:pt modelId="{B17C374D-5220-4EFA-8EA4-1936C74B6375}">
      <dgm:prSet custT="1"/>
      <dgm:spPr/>
      <dgm:t>
        <a:bodyPr/>
        <a:lstStyle/>
        <a:p>
          <a:r>
            <a:rPr lang="cs-CZ" sz="1400" dirty="0" smtClean="0"/>
            <a:t>databází</a:t>
          </a:r>
          <a:endParaRPr lang="cs-CZ" sz="1400" dirty="0"/>
        </a:p>
      </dgm:t>
    </dgm:pt>
    <dgm:pt modelId="{9E2F6883-BC87-4DE0-BE39-26AD01E97CAA}" type="parTrans" cxnId="{207273D8-019B-47BD-A3E9-C1225F971EE2}">
      <dgm:prSet custT="1"/>
      <dgm:spPr/>
      <dgm:t>
        <a:bodyPr/>
        <a:lstStyle/>
        <a:p>
          <a:endParaRPr lang="cs-CZ" sz="1400"/>
        </a:p>
      </dgm:t>
    </dgm:pt>
    <dgm:pt modelId="{309BCD3E-C140-4A5A-8B4C-789E2E33CC5A}" type="sibTrans" cxnId="{207273D8-019B-47BD-A3E9-C1225F971EE2}">
      <dgm:prSet/>
      <dgm:spPr/>
      <dgm:t>
        <a:bodyPr/>
        <a:lstStyle/>
        <a:p>
          <a:endParaRPr lang="cs-CZ"/>
        </a:p>
      </dgm:t>
    </dgm:pt>
    <dgm:pt modelId="{A21EC118-E0B7-49B8-87C5-AF5D02999EAD}">
      <dgm:prSet custT="1"/>
      <dgm:spPr/>
      <dgm:t>
        <a:bodyPr/>
        <a:lstStyle/>
        <a:p>
          <a:r>
            <a:rPr lang="cs-CZ" sz="1400" smtClean="0"/>
            <a:t>e-mailové komunikace</a:t>
          </a:r>
          <a:endParaRPr lang="cs-CZ" sz="1400"/>
        </a:p>
      </dgm:t>
    </dgm:pt>
    <dgm:pt modelId="{B973E5C8-639D-4A72-9906-1FB42CFF59A2}" type="parTrans" cxnId="{EC33F29D-FEBB-4C8B-9752-9B2FE0240542}">
      <dgm:prSet custT="1"/>
      <dgm:spPr/>
      <dgm:t>
        <a:bodyPr/>
        <a:lstStyle/>
        <a:p>
          <a:endParaRPr lang="cs-CZ" sz="1400"/>
        </a:p>
      </dgm:t>
    </dgm:pt>
    <dgm:pt modelId="{85DBC94B-5784-411C-9DCE-6E2DB412278E}" type="sibTrans" cxnId="{EC33F29D-FEBB-4C8B-9752-9B2FE0240542}">
      <dgm:prSet/>
      <dgm:spPr/>
      <dgm:t>
        <a:bodyPr/>
        <a:lstStyle/>
        <a:p>
          <a:endParaRPr lang="cs-CZ"/>
        </a:p>
      </dgm:t>
    </dgm:pt>
    <dgm:pt modelId="{3DE0930C-44CC-4457-85CE-74A80847A718}">
      <dgm:prSet custT="1"/>
      <dgm:spPr>
        <a:solidFill>
          <a:schemeClr val="accent5"/>
        </a:solidFill>
      </dgm:spPr>
      <dgm:t>
        <a:bodyPr/>
        <a:lstStyle/>
        <a:p>
          <a:r>
            <a:rPr lang="cs-CZ" sz="1400" dirty="0" smtClean="0"/>
            <a:t>…</a:t>
          </a:r>
          <a:endParaRPr lang="cs-CZ" sz="1400" dirty="0"/>
        </a:p>
      </dgm:t>
    </dgm:pt>
    <dgm:pt modelId="{A6ACE6F5-E309-4FBD-94A5-61EA221962B7}" type="parTrans" cxnId="{306B1756-2AAD-4AB5-8C5A-EE2E2AA16296}">
      <dgm:prSet custT="1"/>
      <dgm:spPr>
        <a:solidFill>
          <a:schemeClr val="accent5"/>
        </a:solidFill>
      </dgm:spPr>
      <dgm:t>
        <a:bodyPr/>
        <a:lstStyle/>
        <a:p>
          <a:endParaRPr lang="cs-CZ" sz="1400"/>
        </a:p>
      </dgm:t>
    </dgm:pt>
    <dgm:pt modelId="{6074B292-6931-4CA1-BFB6-AD757D8C2112}" type="sibTrans" cxnId="{306B1756-2AAD-4AB5-8C5A-EE2E2AA16296}">
      <dgm:prSet/>
      <dgm:spPr/>
      <dgm:t>
        <a:bodyPr/>
        <a:lstStyle/>
        <a:p>
          <a:endParaRPr lang="cs-CZ"/>
        </a:p>
      </dgm:t>
    </dgm:pt>
    <dgm:pt modelId="{6F482219-25F6-4448-A76A-644D834D031E}">
      <dgm:prSet custT="1"/>
      <dgm:spPr/>
      <dgm:t>
        <a:bodyPr/>
        <a:lstStyle/>
        <a:p>
          <a:r>
            <a:rPr lang="cs-CZ" sz="1400" dirty="0" err="1" smtClean="0"/>
            <a:t>Cloudová</a:t>
          </a:r>
          <a:endParaRPr lang="cs-CZ" sz="1400" dirty="0"/>
        </a:p>
      </dgm:t>
    </dgm:pt>
    <dgm:pt modelId="{5476B65C-2FF8-4013-A4C8-8DF96D85C197}" type="parTrans" cxnId="{39992701-0C40-4CCC-AB40-31A0196C36B7}">
      <dgm:prSet/>
      <dgm:spPr/>
      <dgm:t>
        <a:bodyPr/>
        <a:lstStyle/>
        <a:p>
          <a:endParaRPr lang="cs-CZ"/>
        </a:p>
      </dgm:t>
    </dgm:pt>
    <dgm:pt modelId="{32431171-D407-48CB-AE92-66A3CA757B0F}" type="sibTrans" cxnId="{39992701-0C40-4CCC-AB40-31A0196C36B7}">
      <dgm:prSet/>
      <dgm:spPr/>
      <dgm:t>
        <a:bodyPr/>
        <a:lstStyle/>
        <a:p>
          <a:endParaRPr lang="cs-CZ"/>
        </a:p>
      </dgm:t>
    </dgm:pt>
    <dgm:pt modelId="{59048540-7481-4110-BB01-EC114B790823}">
      <dgm:prSet custT="1"/>
      <dgm:spPr/>
      <dgm:t>
        <a:bodyPr/>
        <a:lstStyle/>
        <a:p>
          <a:r>
            <a:rPr lang="cs-CZ" sz="1400" dirty="0" smtClean="0"/>
            <a:t>…</a:t>
          </a:r>
          <a:endParaRPr lang="cs-CZ" sz="1400" dirty="0"/>
        </a:p>
      </dgm:t>
    </dgm:pt>
    <dgm:pt modelId="{F9BDF466-0D2B-4F0D-A316-D08D62DB7133}" type="parTrans" cxnId="{83C2113C-C3EB-4404-AE42-C977B14FFE29}">
      <dgm:prSet/>
      <dgm:spPr/>
      <dgm:t>
        <a:bodyPr/>
        <a:lstStyle/>
        <a:p>
          <a:endParaRPr lang="cs-CZ"/>
        </a:p>
      </dgm:t>
    </dgm:pt>
    <dgm:pt modelId="{6C508F09-EDC4-4134-8C84-EB36235D2279}" type="sibTrans" cxnId="{83C2113C-C3EB-4404-AE42-C977B14FFE29}">
      <dgm:prSet/>
      <dgm:spPr/>
      <dgm:t>
        <a:bodyPr/>
        <a:lstStyle/>
        <a:p>
          <a:endParaRPr lang="cs-CZ"/>
        </a:p>
      </dgm:t>
    </dgm:pt>
    <dgm:pt modelId="{80BBCB61-8AA7-48CC-AD25-2F1BD9C9FAA1}" type="pres">
      <dgm:prSet presAssocID="{3DBB441F-B5C8-4EE0-804D-9009BE20605D}" presName="Name0" presStyleCnt="0">
        <dgm:presLayoutVars>
          <dgm:chMax val="1"/>
          <dgm:dir/>
          <dgm:animLvl val="ctr"/>
          <dgm:resizeHandles val="exact"/>
        </dgm:presLayoutVars>
      </dgm:prSet>
      <dgm:spPr/>
      <dgm:t>
        <a:bodyPr/>
        <a:lstStyle/>
        <a:p>
          <a:endParaRPr lang="cs-CZ"/>
        </a:p>
      </dgm:t>
    </dgm:pt>
    <dgm:pt modelId="{98F02F33-2F9C-43A2-9D65-55086738A0F8}" type="pres">
      <dgm:prSet presAssocID="{0A6C657E-1486-44E7-B916-5E222D39DBB1}" presName="centerShape" presStyleLbl="node0" presStyleIdx="0" presStyleCnt="1" custScaleX="122278" custScaleY="116887"/>
      <dgm:spPr/>
      <dgm:t>
        <a:bodyPr/>
        <a:lstStyle/>
        <a:p>
          <a:endParaRPr lang="cs-CZ"/>
        </a:p>
      </dgm:t>
    </dgm:pt>
    <dgm:pt modelId="{6D6992DF-3889-4C9D-A827-004AAE224E5E}" type="pres">
      <dgm:prSet presAssocID="{A86658C6-587F-41ED-90AD-21D59E8D4DB1}" presName="parTrans" presStyleLbl="sibTrans2D1" presStyleIdx="0" presStyleCnt="11" custScaleX="111772" custScaleY="109209"/>
      <dgm:spPr/>
      <dgm:t>
        <a:bodyPr/>
        <a:lstStyle/>
        <a:p>
          <a:endParaRPr lang="cs-CZ"/>
        </a:p>
      </dgm:t>
    </dgm:pt>
    <dgm:pt modelId="{65D6154A-FDF5-4A48-86F5-FC00F731FF27}" type="pres">
      <dgm:prSet presAssocID="{A86658C6-587F-41ED-90AD-21D59E8D4DB1}" presName="connectorText" presStyleLbl="sibTrans2D1" presStyleIdx="0" presStyleCnt="11"/>
      <dgm:spPr/>
      <dgm:t>
        <a:bodyPr/>
        <a:lstStyle/>
        <a:p>
          <a:endParaRPr lang="cs-CZ"/>
        </a:p>
      </dgm:t>
    </dgm:pt>
    <dgm:pt modelId="{D6CEA08F-80CA-4DC5-AF6E-BB80D3AB10A4}" type="pres">
      <dgm:prSet presAssocID="{F92ECA0B-2C03-40F4-BBAF-FC552E48DD13}" presName="node" presStyleLbl="node1" presStyleIdx="0" presStyleCnt="11" custScaleX="111772" custScaleY="109209">
        <dgm:presLayoutVars>
          <dgm:bulletEnabled val="1"/>
        </dgm:presLayoutVars>
      </dgm:prSet>
      <dgm:spPr/>
      <dgm:t>
        <a:bodyPr/>
        <a:lstStyle/>
        <a:p>
          <a:endParaRPr lang="cs-CZ"/>
        </a:p>
      </dgm:t>
    </dgm:pt>
    <dgm:pt modelId="{12D4C4D1-830A-42A4-811C-FBBF071BEACF}" type="pres">
      <dgm:prSet presAssocID="{224FA752-DC83-4D40-B551-FAB4D863D915}" presName="parTrans" presStyleLbl="sibTrans2D1" presStyleIdx="1" presStyleCnt="11" custScaleX="111772" custScaleY="109209"/>
      <dgm:spPr/>
      <dgm:t>
        <a:bodyPr/>
        <a:lstStyle/>
        <a:p>
          <a:endParaRPr lang="cs-CZ"/>
        </a:p>
      </dgm:t>
    </dgm:pt>
    <dgm:pt modelId="{924356C6-341B-436C-8053-C09A32141F85}" type="pres">
      <dgm:prSet presAssocID="{224FA752-DC83-4D40-B551-FAB4D863D915}" presName="connectorText" presStyleLbl="sibTrans2D1" presStyleIdx="1" presStyleCnt="11"/>
      <dgm:spPr/>
      <dgm:t>
        <a:bodyPr/>
        <a:lstStyle/>
        <a:p>
          <a:endParaRPr lang="cs-CZ"/>
        </a:p>
      </dgm:t>
    </dgm:pt>
    <dgm:pt modelId="{210FAACE-D262-4B72-8C52-D38CCCB16EA8}" type="pres">
      <dgm:prSet presAssocID="{B243583B-8BB9-4578-9583-3720F250B6F1}" presName="node" presStyleLbl="node1" presStyleIdx="1" presStyleCnt="11" custScaleX="111772" custScaleY="109209">
        <dgm:presLayoutVars>
          <dgm:bulletEnabled val="1"/>
        </dgm:presLayoutVars>
      </dgm:prSet>
      <dgm:spPr/>
      <dgm:t>
        <a:bodyPr/>
        <a:lstStyle/>
        <a:p>
          <a:endParaRPr lang="cs-CZ"/>
        </a:p>
      </dgm:t>
    </dgm:pt>
    <dgm:pt modelId="{BC9ADBB4-ED9B-4E13-890E-26B3CFC02D79}" type="pres">
      <dgm:prSet presAssocID="{7098E03A-F4BC-462A-813E-E54E73EA8D07}" presName="parTrans" presStyleLbl="sibTrans2D1" presStyleIdx="2" presStyleCnt="11" custScaleX="111772" custScaleY="109209"/>
      <dgm:spPr/>
      <dgm:t>
        <a:bodyPr/>
        <a:lstStyle/>
        <a:p>
          <a:endParaRPr lang="cs-CZ"/>
        </a:p>
      </dgm:t>
    </dgm:pt>
    <dgm:pt modelId="{B71B3D47-1E6D-4208-8609-18B18120C156}" type="pres">
      <dgm:prSet presAssocID="{7098E03A-F4BC-462A-813E-E54E73EA8D07}" presName="connectorText" presStyleLbl="sibTrans2D1" presStyleIdx="2" presStyleCnt="11"/>
      <dgm:spPr/>
      <dgm:t>
        <a:bodyPr/>
        <a:lstStyle/>
        <a:p>
          <a:endParaRPr lang="cs-CZ"/>
        </a:p>
      </dgm:t>
    </dgm:pt>
    <dgm:pt modelId="{AC448875-49A5-4628-AFEC-6536498AD9A3}" type="pres">
      <dgm:prSet presAssocID="{201B52CB-C8D5-4348-8B0F-9F5A6311C62A}" presName="node" presStyleLbl="node1" presStyleIdx="2" presStyleCnt="11" custScaleX="111772" custScaleY="109209">
        <dgm:presLayoutVars>
          <dgm:bulletEnabled val="1"/>
        </dgm:presLayoutVars>
      </dgm:prSet>
      <dgm:spPr/>
      <dgm:t>
        <a:bodyPr/>
        <a:lstStyle/>
        <a:p>
          <a:endParaRPr lang="cs-CZ"/>
        </a:p>
      </dgm:t>
    </dgm:pt>
    <dgm:pt modelId="{5807D1CD-6ADE-41C1-AD1F-3546CE047A16}" type="pres">
      <dgm:prSet presAssocID="{79C03E52-5085-4B12-ABA0-E1612BEEA307}" presName="parTrans" presStyleLbl="sibTrans2D1" presStyleIdx="3" presStyleCnt="11" custScaleX="111772" custScaleY="109209"/>
      <dgm:spPr/>
      <dgm:t>
        <a:bodyPr/>
        <a:lstStyle/>
        <a:p>
          <a:endParaRPr lang="cs-CZ"/>
        </a:p>
      </dgm:t>
    </dgm:pt>
    <dgm:pt modelId="{3BBB419A-81A2-4A22-979F-E94237C894D7}" type="pres">
      <dgm:prSet presAssocID="{79C03E52-5085-4B12-ABA0-E1612BEEA307}" presName="connectorText" presStyleLbl="sibTrans2D1" presStyleIdx="3" presStyleCnt="11"/>
      <dgm:spPr/>
      <dgm:t>
        <a:bodyPr/>
        <a:lstStyle/>
        <a:p>
          <a:endParaRPr lang="cs-CZ"/>
        </a:p>
      </dgm:t>
    </dgm:pt>
    <dgm:pt modelId="{9D4063E1-FBE7-42D2-A73E-D2DF22E2FF4E}" type="pres">
      <dgm:prSet presAssocID="{1E3F3A16-529D-42CB-B238-3EE3C9DA3F2E}" presName="node" presStyleLbl="node1" presStyleIdx="3" presStyleCnt="11" custScaleX="111772" custScaleY="109209">
        <dgm:presLayoutVars>
          <dgm:bulletEnabled val="1"/>
        </dgm:presLayoutVars>
      </dgm:prSet>
      <dgm:spPr/>
      <dgm:t>
        <a:bodyPr/>
        <a:lstStyle/>
        <a:p>
          <a:endParaRPr lang="cs-CZ"/>
        </a:p>
      </dgm:t>
    </dgm:pt>
    <dgm:pt modelId="{30DDC163-92E5-4086-9615-09924200ABDE}" type="pres">
      <dgm:prSet presAssocID="{5A2487D6-4D99-47EE-B939-866375DEE594}" presName="parTrans" presStyleLbl="sibTrans2D1" presStyleIdx="4" presStyleCnt="11" custScaleX="111772" custScaleY="109209"/>
      <dgm:spPr/>
      <dgm:t>
        <a:bodyPr/>
        <a:lstStyle/>
        <a:p>
          <a:endParaRPr lang="cs-CZ"/>
        </a:p>
      </dgm:t>
    </dgm:pt>
    <dgm:pt modelId="{028E4CCB-4A39-4703-B48E-2A690E9D1A72}" type="pres">
      <dgm:prSet presAssocID="{5A2487D6-4D99-47EE-B939-866375DEE594}" presName="connectorText" presStyleLbl="sibTrans2D1" presStyleIdx="4" presStyleCnt="11"/>
      <dgm:spPr/>
      <dgm:t>
        <a:bodyPr/>
        <a:lstStyle/>
        <a:p>
          <a:endParaRPr lang="cs-CZ"/>
        </a:p>
      </dgm:t>
    </dgm:pt>
    <dgm:pt modelId="{464972B8-AF58-4A58-B5EF-7EC73A765C3A}" type="pres">
      <dgm:prSet presAssocID="{789D63DB-D50C-4BB5-97FB-0E04328D4824}" presName="node" presStyleLbl="node1" presStyleIdx="4" presStyleCnt="11" custScaleX="111772" custScaleY="109209">
        <dgm:presLayoutVars>
          <dgm:bulletEnabled val="1"/>
        </dgm:presLayoutVars>
      </dgm:prSet>
      <dgm:spPr/>
      <dgm:t>
        <a:bodyPr/>
        <a:lstStyle/>
        <a:p>
          <a:endParaRPr lang="cs-CZ"/>
        </a:p>
      </dgm:t>
    </dgm:pt>
    <dgm:pt modelId="{CFB7B70D-0202-42BF-BD8B-DE48FF519EDA}" type="pres">
      <dgm:prSet presAssocID="{46588A84-94BA-438B-80AE-D938DFBCBE87}" presName="parTrans" presStyleLbl="sibTrans2D1" presStyleIdx="5" presStyleCnt="11" custScaleX="111772" custScaleY="109209"/>
      <dgm:spPr/>
      <dgm:t>
        <a:bodyPr/>
        <a:lstStyle/>
        <a:p>
          <a:endParaRPr lang="cs-CZ"/>
        </a:p>
      </dgm:t>
    </dgm:pt>
    <dgm:pt modelId="{7CD767F2-6089-4574-9563-F19811AC1BB7}" type="pres">
      <dgm:prSet presAssocID="{46588A84-94BA-438B-80AE-D938DFBCBE87}" presName="connectorText" presStyleLbl="sibTrans2D1" presStyleIdx="5" presStyleCnt="11"/>
      <dgm:spPr/>
      <dgm:t>
        <a:bodyPr/>
        <a:lstStyle/>
        <a:p>
          <a:endParaRPr lang="cs-CZ"/>
        </a:p>
      </dgm:t>
    </dgm:pt>
    <dgm:pt modelId="{D3F544F0-08E6-47EA-99A3-97FB518CF966}" type="pres">
      <dgm:prSet presAssocID="{F7C54D40-BCF3-4511-BCBC-CBD63516BE8F}" presName="node" presStyleLbl="node1" presStyleIdx="5" presStyleCnt="11" custScaleX="111772" custScaleY="109209">
        <dgm:presLayoutVars>
          <dgm:bulletEnabled val="1"/>
        </dgm:presLayoutVars>
      </dgm:prSet>
      <dgm:spPr/>
      <dgm:t>
        <a:bodyPr/>
        <a:lstStyle/>
        <a:p>
          <a:endParaRPr lang="cs-CZ"/>
        </a:p>
      </dgm:t>
    </dgm:pt>
    <dgm:pt modelId="{736FCDFD-C92F-412D-A9E2-888DB5344F9E}" type="pres">
      <dgm:prSet presAssocID="{5476B65C-2FF8-4013-A4C8-8DF96D85C197}" presName="parTrans" presStyleLbl="sibTrans2D1" presStyleIdx="6" presStyleCnt="11"/>
      <dgm:spPr/>
      <dgm:t>
        <a:bodyPr/>
        <a:lstStyle/>
        <a:p>
          <a:endParaRPr lang="cs-CZ"/>
        </a:p>
      </dgm:t>
    </dgm:pt>
    <dgm:pt modelId="{4DE3A92E-3F3C-4274-9BAE-B4D74125C004}" type="pres">
      <dgm:prSet presAssocID="{5476B65C-2FF8-4013-A4C8-8DF96D85C197}" presName="connectorText" presStyleLbl="sibTrans2D1" presStyleIdx="6" presStyleCnt="11"/>
      <dgm:spPr/>
      <dgm:t>
        <a:bodyPr/>
        <a:lstStyle/>
        <a:p>
          <a:endParaRPr lang="cs-CZ"/>
        </a:p>
      </dgm:t>
    </dgm:pt>
    <dgm:pt modelId="{2E3C191C-54C1-425B-8322-0ABC3ACFE6A7}" type="pres">
      <dgm:prSet presAssocID="{6F482219-25F6-4448-A76A-644D834D031E}" presName="node" presStyleLbl="node1" presStyleIdx="6" presStyleCnt="11">
        <dgm:presLayoutVars>
          <dgm:bulletEnabled val="1"/>
        </dgm:presLayoutVars>
      </dgm:prSet>
      <dgm:spPr/>
      <dgm:t>
        <a:bodyPr/>
        <a:lstStyle/>
        <a:p>
          <a:endParaRPr lang="cs-CZ"/>
        </a:p>
      </dgm:t>
    </dgm:pt>
    <dgm:pt modelId="{069E716B-1ADA-4865-B458-558C56723EA8}" type="pres">
      <dgm:prSet presAssocID="{F9BDF466-0D2B-4F0D-A316-D08D62DB7133}" presName="parTrans" presStyleLbl="sibTrans2D1" presStyleIdx="7" presStyleCnt="11"/>
      <dgm:spPr/>
      <dgm:t>
        <a:bodyPr/>
        <a:lstStyle/>
        <a:p>
          <a:endParaRPr lang="cs-CZ"/>
        </a:p>
      </dgm:t>
    </dgm:pt>
    <dgm:pt modelId="{EBE5522D-146D-466E-AC9F-3DEBFE383484}" type="pres">
      <dgm:prSet presAssocID="{F9BDF466-0D2B-4F0D-A316-D08D62DB7133}" presName="connectorText" presStyleLbl="sibTrans2D1" presStyleIdx="7" presStyleCnt="11"/>
      <dgm:spPr/>
      <dgm:t>
        <a:bodyPr/>
        <a:lstStyle/>
        <a:p>
          <a:endParaRPr lang="cs-CZ"/>
        </a:p>
      </dgm:t>
    </dgm:pt>
    <dgm:pt modelId="{DD4BD187-DAE2-4449-8D1F-19DA8C5007D1}" type="pres">
      <dgm:prSet presAssocID="{59048540-7481-4110-BB01-EC114B790823}" presName="node" presStyleLbl="node1" presStyleIdx="7" presStyleCnt="11">
        <dgm:presLayoutVars>
          <dgm:bulletEnabled val="1"/>
        </dgm:presLayoutVars>
      </dgm:prSet>
      <dgm:spPr/>
      <dgm:t>
        <a:bodyPr/>
        <a:lstStyle/>
        <a:p>
          <a:endParaRPr lang="cs-CZ"/>
        </a:p>
      </dgm:t>
    </dgm:pt>
    <dgm:pt modelId="{AD2371E3-8B51-48A4-93CE-9DD54331685D}" type="pres">
      <dgm:prSet presAssocID="{9E2F6883-BC87-4DE0-BE39-26AD01E97CAA}" presName="parTrans" presStyleLbl="sibTrans2D1" presStyleIdx="8" presStyleCnt="11" custScaleX="111772" custScaleY="109209"/>
      <dgm:spPr/>
      <dgm:t>
        <a:bodyPr/>
        <a:lstStyle/>
        <a:p>
          <a:endParaRPr lang="cs-CZ"/>
        </a:p>
      </dgm:t>
    </dgm:pt>
    <dgm:pt modelId="{10BF0E3F-3F04-4562-AA2F-801B9E453BFB}" type="pres">
      <dgm:prSet presAssocID="{9E2F6883-BC87-4DE0-BE39-26AD01E97CAA}" presName="connectorText" presStyleLbl="sibTrans2D1" presStyleIdx="8" presStyleCnt="11"/>
      <dgm:spPr/>
      <dgm:t>
        <a:bodyPr/>
        <a:lstStyle/>
        <a:p>
          <a:endParaRPr lang="cs-CZ"/>
        </a:p>
      </dgm:t>
    </dgm:pt>
    <dgm:pt modelId="{5E664CBA-7B1F-43FE-B3E9-EA87C0C86055}" type="pres">
      <dgm:prSet presAssocID="{B17C374D-5220-4EFA-8EA4-1936C74B6375}" presName="node" presStyleLbl="node1" presStyleIdx="8" presStyleCnt="11" custScaleX="111772" custScaleY="109209">
        <dgm:presLayoutVars>
          <dgm:bulletEnabled val="1"/>
        </dgm:presLayoutVars>
      </dgm:prSet>
      <dgm:spPr/>
      <dgm:t>
        <a:bodyPr/>
        <a:lstStyle/>
        <a:p>
          <a:endParaRPr lang="cs-CZ"/>
        </a:p>
      </dgm:t>
    </dgm:pt>
    <dgm:pt modelId="{11634B86-7D8D-4453-BEA0-B7A3ED00C693}" type="pres">
      <dgm:prSet presAssocID="{B973E5C8-639D-4A72-9906-1FB42CFF59A2}" presName="parTrans" presStyleLbl="sibTrans2D1" presStyleIdx="9" presStyleCnt="11" custScaleX="111772" custScaleY="109209"/>
      <dgm:spPr/>
      <dgm:t>
        <a:bodyPr/>
        <a:lstStyle/>
        <a:p>
          <a:endParaRPr lang="cs-CZ"/>
        </a:p>
      </dgm:t>
    </dgm:pt>
    <dgm:pt modelId="{EE695874-7492-4434-851D-7302886C45EF}" type="pres">
      <dgm:prSet presAssocID="{B973E5C8-639D-4A72-9906-1FB42CFF59A2}" presName="connectorText" presStyleLbl="sibTrans2D1" presStyleIdx="9" presStyleCnt="11"/>
      <dgm:spPr/>
      <dgm:t>
        <a:bodyPr/>
        <a:lstStyle/>
        <a:p>
          <a:endParaRPr lang="cs-CZ"/>
        </a:p>
      </dgm:t>
    </dgm:pt>
    <dgm:pt modelId="{274D024E-B547-47BB-AED5-DAF9E27FC025}" type="pres">
      <dgm:prSet presAssocID="{A21EC118-E0B7-49B8-87C5-AF5D02999EAD}" presName="node" presStyleLbl="node1" presStyleIdx="9" presStyleCnt="11" custScaleX="111772" custScaleY="109209">
        <dgm:presLayoutVars>
          <dgm:bulletEnabled val="1"/>
        </dgm:presLayoutVars>
      </dgm:prSet>
      <dgm:spPr/>
      <dgm:t>
        <a:bodyPr/>
        <a:lstStyle/>
        <a:p>
          <a:endParaRPr lang="cs-CZ"/>
        </a:p>
      </dgm:t>
    </dgm:pt>
    <dgm:pt modelId="{41100D8E-B249-4289-8B27-2DBBED1BB393}" type="pres">
      <dgm:prSet presAssocID="{A6ACE6F5-E309-4FBD-94A5-61EA221962B7}" presName="parTrans" presStyleLbl="sibTrans2D1" presStyleIdx="10" presStyleCnt="11" custScaleX="111772" custScaleY="109209"/>
      <dgm:spPr/>
      <dgm:t>
        <a:bodyPr/>
        <a:lstStyle/>
        <a:p>
          <a:endParaRPr lang="cs-CZ"/>
        </a:p>
      </dgm:t>
    </dgm:pt>
    <dgm:pt modelId="{7523D48C-E96B-4EF3-9614-27F2DFA4BF82}" type="pres">
      <dgm:prSet presAssocID="{A6ACE6F5-E309-4FBD-94A5-61EA221962B7}" presName="connectorText" presStyleLbl="sibTrans2D1" presStyleIdx="10" presStyleCnt="11"/>
      <dgm:spPr/>
      <dgm:t>
        <a:bodyPr/>
        <a:lstStyle/>
        <a:p>
          <a:endParaRPr lang="cs-CZ"/>
        </a:p>
      </dgm:t>
    </dgm:pt>
    <dgm:pt modelId="{288654DE-FACE-4646-A616-D6BD471937DD}" type="pres">
      <dgm:prSet presAssocID="{3DE0930C-44CC-4457-85CE-74A80847A718}" presName="node" presStyleLbl="node1" presStyleIdx="10" presStyleCnt="11" custScaleX="111772" custScaleY="109209">
        <dgm:presLayoutVars>
          <dgm:bulletEnabled val="1"/>
        </dgm:presLayoutVars>
      </dgm:prSet>
      <dgm:spPr/>
      <dgm:t>
        <a:bodyPr/>
        <a:lstStyle/>
        <a:p>
          <a:endParaRPr lang="cs-CZ"/>
        </a:p>
      </dgm:t>
    </dgm:pt>
  </dgm:ptLst>
  <dgm:cxnLst>
    <dgm:cxn modelId="{B41DF40D-E1B0-49CB-8E41-8557A42B693C}" type="presOf" srcId="{46588A84-94BA-438B-80AE-D938DFBCBE87}" destId="{7CD767F2-6089-4574-9563-F19811AC1BB7}" srcOrd="1" destOrd="0" presId="urn:microsoft.com/office/officeart/2005/8/layout/radial5"/>
    <dgm:cxn modelId="{0BEAB18B-CEC5-4905-9332-4BFC8C2D20CD}" type="presOf" srcId="{79C03E52-5085-4B12-ABA0-E1612BEEA307}" destId="{3BBB419A-81A2-4A22-979F-E94237C894D7}" srcOrd="1" destOrd="0" presId="urn:microsoft.com/office/officeart/2005/8/layout/radial5"/>
    <dgm:cxn modelId="{2A0A476F-1FA9-43C0-AAFC-8F73FD64E91B}" type="presOf" srcId="{B973E5C8-639D-4A72-9906-1FB42CFF59A2}" destId="{EE695874-7492-4434-851D-7302886C45EF}" srcOrd="1" destOrd="0" presId="urn:microsoft.com/office/officeart/2005/8/layout/radial5"/>
    <dgm:cxn modelId="{1A8E5997-92E4-4A00-BB0F-44A2BC43C8E5}" srcId="{0A6C657E-1486-44E7-B916-5E222D39DBB1}" destId="{1E3F3A16-529D-42CB-B238-3EE3C9DA3F2E}" srcOrd="3" destOrd="0" parTransId="{79C03E52-5085-4B12-ABA0-E1612BEEA307}" sibTransId="{F7148650-6F88-498F-AEBF-C95EFD066871}"/>
    <dgm:cxn modelId="{F45B703A-9096-479B-BD27-30A00A10C9B0}" type="presOf" srcId="{A86658C6-587F-41ED-90AD-21D59E8D4DB1}" destId="{6D6992DF-3889-4C9D-A827-004AAE224E5E}" srcOrd="0" destOrd="0" presId="urn:microsoft.com/office/officeart/2005/8/layout/radial5"/>
    <dgm:cxn modelId="{C805C508-66FB-42BC-A9F9-2C13D6C49B6E}" type="presOf" srcId="{5A2487D6-4D99-47EE-B939-866375DEE594}" destId="{30DDC163-92E5-4086-9615-09924200ABDE}" srcOrd="0" destOrd="0" presId="urn:microsoft.com/office/officeart/2005/8/layout/radial5"/>
    <dgm:cxn modelId="{C9228979-7E50-4A4E-9550-09993177485B}" type="presOf" srcId="{9E2F6883-BC87-4DE0-BE39-26AD01E97CAA}" destId="{AD2371E3-8B51-48A4-93CE-9DD54331685D}" srcOrd="0" destOrd="0" presId="urn:microsoft.com/office/officeart/2005/8/layout/radial5"/>
    <dgm:cxn modelId="{A17B7C9B-AB81-422C-8A01-D4CD4B385A43}" type="presOf" srcId="{B17C374D-5220-4EFA-8EA4-1936C74B6375}" destId="{5E664CBA-7B1F-43FE-B3E9-EA87C0C86055}" srcOrd="0" destOrd="0" presId="urn:microsoft.com/office/officeart/2005/8/layout/radial5"/>
    <dgm:cxn modelId="{39992701-0C40-4CCC-AB40-31A0196C36B7}" srcId="{0A6C657E-1486-44E7-B916-5E222D39DBB1}" destId="{6F482219-25F6-4448-A76A-644D834D031E}" srcOrd="6" destOrd="0" parTransId="{5476B65C-2FF8-4013-A4C8-8DF96D85C197}" sibTransId="{32431171-D407-48CB-AE92-66A3CA757B0F}"/>
    <dgm:cxn modelId="{644DEE7C-0585-4116-A0B6-006CF2ECB3C8}" srcId="{0A6C657E-1486-44E7-B916-5E222D39DBB1}" destId="{789D63DB-D50C-4BB5-97FB-0E04328D4824}" srcOrd="4" destOrd="0" parTransId="{5A2487D6-4D99-47EE-B939-866375DEE594}" sibTransId="{BB76D0B7-10F5-412D-8604-6FE73DF7D8CD}"/>
    <dgm:cxn modelId="{79FA9531-1223-4763-9F8C-5D013E309899}" type="presOf" srcId="{7098E03A-F4BC-462A-813E-E54E73EA8D07}" destId="{B71B3D47-1E6D-4208-8609-18B18120C156}" srcOrd="1" destOrd="0" presId="urn:microsoft.com/office/officeart/2005/8/layout/radial5"/>
    <dgm:cxn modelId="{CF9EBCA4-DF00-4822-BF53-87B454230642}" type="presOf" srcId="{9E2F6883-BC87-4DE0-BE39-26AD01E97CAA}" destId="{10BF0E3F-3F04-4562-AA2F-801B9E453BFB}" srcOrd="1" destOrd="0" presId="urn:microsoft.com/office/officeart/2005/8/layout/radial5"/>
    <dgm:cxn modelId="{E03FF237-D2E5-4B6A-A59F-1E832A44935F}" type="presOf" srcId="{789D63DB-D50C-4BB5-97FB-0E04328D4824}" destId="{464972B8-AF58-4A58-B5EF-7EC73A765C3A}" srcOrd="0" destOrd="0" presId="urn:microsoft.com/office/officeart/2005/8/layout/radial5"/>
    <dgm:cxn modelId="{0134B09E-C81C-4AD9-B384-FAEA505EDE3A}" type="presOf" srcId="{F9BDF466-0D2B-4F0D-A316-D08D62DB7133}" destId="{EBE5522D-146D-466E-AC9F-3DEBFE383484}" srcOrd="1" destOrd="0" presId="urn:microsoft.com/office/officeart/2005/8/layout/radial5"/>
    <dgm:cxn modelId="{F3FE9C48-241A-4449-A689-38F291EAF849}" type="presOf" srcId="{7098E03A-F4BC-462A-813E-E54E73EA8D07}" destId="{BC9ADBB4-ED9B-4E13-890E-26B3CFC02D79}" srcOrd="0" destOrd="0" presId="urn:microsoft.com/office/officeart/2005/8/layout/radial5"/>
    <dgm:cxn modelId="{EC33F29D-FEBB-4C8B-9752-9B2FE0240542}" srcId="{0A6C657E-1486-44E7-B916-5E222D39DBB1}" destId="{A21EC118-E0B7-49B8-87C5-AF5D02999EAD}" srcOrd="9" destOrd="0" parTransId="{B973E5C8-639D-4A72-9906-1FB42CFF59A2}" sibTransId="{85DBC94B-5784-411C-9DCE-6E2DB412278E}"/>
    <dgm:cxn modelId="{4FD0047D-6B14-41C0-A270-6E8D4804722D}" type="presOf" srcId="{A21EC118-E0B7-49B8-87C5-AF5D02999EAD}" destId="{274D024E-B547-47BB-AED5-DAF9E27FC025}" srcOrd="0" destOrd="0" presId="urn:microsoft.com/office/officeart/2005/8/layout/radial5"/>
    <dgm:cxn modelId="{AE215BD7-8AE5-4807-A691-F319AD36FB4F}" type="presOf" srcId="{A6ACE6F5-E309-4FBD-94A5-61EA221962B7}" destId="{7523D48C-E96B-4EF3-9614-27F2DFA4BF82}" srcOrd="1" destOrd="0" presId="urn:microsoft.com/office/officeart/2005/8/layout/radial5"/>
    <dgm:cxn modelId="{B62B5518-6CDA-4618-93CA-431954206BF8}" type="presOf" srcId="{0A6C657E-1486-44E7-B916-5E222D39DBB1}" destId="{98F02F33-2F9C-43A2-9D65-55086738A0F8}" srcOrd="0" destOrd="0" presId="urn:microsoft.com/office/officeart/2005/8/layout/radial5"/>
    <dgm:cxn modelId="{59D932B2-0BBF-457F-BF0B-4EA657A3A55E}" srcId="{0A6C657E-1486-44E7-B916-5E222D39DBB1}" destId="{F92ECA0B-2C03-40F4-BBAF-FC552E48DD13}" srcOrd="0" destOrd="0" parTransId="{A86658C6-587F-41ED-90AD-21D59E8D4DB1}" sibTransId="{4EF4A4B5-E4FE-49EF-B5EA-7E2E56D4E049}"/>
    <dgm:cxn modelId="{83C2113C-C3EB-4404-AE42-C977B14FFE29}" srcId="{0A6C657E-1486-44E7-B916-5E222D39DBB1}" destId="{59048540-7481-4110-BB01-EC114B790823}" srcOrd="7" destOrd="0" parTransId="{F9BDF466-0D2B-4F0D-A316-D08D62DB7133}" sibTransId="{6C508F09-EDC4-4134-8C84-EB36235D2279}"/>
    <dgm:cxn modelId="{7FC33E07-5F74-43D8-9A5C-79529D3A0E6E}" type="presOf" srcId="{F9BDF466-0D2B-4F0D-A316-D08D62DB7133}" destId="{069E716B-1ADA-4865-B458-558C56723EA8}" srcOrd="0" destOrd="0" presId="urn:microsoft.com/office/officeart/2005/8/layout/radial5"/>
    <dgm:cxn modelId="{B4373ACA-8720-4474-9E0E-944296FB05C0}" srcId="{0A6C657E-1486-44E7-B916-5E222D39DBB1}" destId="{201B52CB-C8D5-4348-8B0F-9F5A6311C62A}" srcOrd="2" destOrd="0" parTransId="{7098E03A-F4BC-462A-813E-E54E73EA8D07}" sibTransId="{B5F78558-B21E-4E67-8F16-4B92159F859E}"/>
    <dgm:cxn modelId="{4C46EC37-BF45-44D5-8DEE-0A8E2145EDB9}" type="presOf" srcId="{B973E5C8-639D-4A72-9906-1FB42CFF59A2}" destId="{11634B86-7D8D-4453-BEA0-B7A3ED00C693}" srcOrd="0" destOrd="0" presId="urn:microsoft.com/office/officeart/2005/8/layout/radial5"/>
    <dgm:cxn modelId="{C9B19E4F-3043-4689-AC72-FD3C5D8A6CFC}" type="presOf" srcId="{1E3F3A16-529D-42CB-B238-3EE3C9DA3F2E}" destId="{9D4063E1-FBE7-42D2-A73E-D2DF22E2FF4E}" srcOrd="0" destOrd="0" presId="urn:microsoft.com/office/officeart/2005/8/layout/radial5"/>
    <dgm:cxn modelId="{30189F48-2360-44EC-B171-ED6CE607383E}" type="presOf" srcId="{5A2487D6-4D99-47EE-B939-866375DEE594}" destId="{028E4CCB-4A39-4703-B48E-2A690E9D1A72}" srcOrd="1" destOrd="0" presId="urn:microsoft.com/office/officeart/2005/8/layout/radial5"/>
    <dgm:cxn modelId="{9D25EFE4-C7BB-4417-A125-30D8B758F56E}" type="presOf" srcId="{3DBB441F-B5C8-4EE0-804D-9009BE20605D}" destId="{80BBCB61-8AA7-48CC-AD25-2F1BD9C9FAA1}" srcOrd="0" destOrd="0" presId="urn:microsoft.com/office/officeart/2005/8/layout/radial5"/>
    <dgm:cxn modelId="{69414D36-B420-4272-91E4-B63EB7484306}" type="presOf" srcId="{79C03E52-5085-4B12-ABA0-E1612BEEA307}" destId="{5807D1CD-6ADE-41C1-AD1F-3546CE047A16}" srcOrd="0" destOrd="0" presId="urn:microsoft.com/office/officeart/2005/8/layout/radial5"/>
    <dgm:cxn modelId="{36D04A12-F0C5-45DA-A89D-21EC49B2AC6D}" type="presOf" srcId="{A86658C6-587F-41ED-90AD-21D59E8D4DB1}" destId="{65D6154A-FDF5-4A48-86F5-FC00F731FF27}" srcOrd="1" destOrd="0" presId="urn:microsoft.com/office/officeart/2005/8/layout/radial5"/>
    <dgm:cxn modelId="{768B23B7-01F2-461D-AE84-159A51C02029}" srcId="{0A6C657E-1486-44E7-B916-5E222D39DBB1}" destId="{B243583B-8BB9-4578-9583-3720F250B6F1}" srcOrd="1" destOrd="0" parTransId="{224FA752-DC83-4D40-B551-FAB4D863D915}" sibTransId="{2D4522B6-8AD9-4396-9E31-4FC53D574842}"/>
    <dgm:cxn modelId="{EDB982E9-0509-44C5-9184-CCA4EDF81916}" type="presOf" srcId="{B243583B-8BB9-4578-9583-3720F250B6F1}" destId="{210FAACE-D262-4B72-8C52-D38CCCB16EA8}" srcOrd="0" destOrd="0" presId="urn:microsoft.com/office/officeart/2005/8/layout/radial5"/>
    <dgm:cxn modelId="{306B1756-2AAD-4AB5-8C5A-EE2E2AA16296}" srcId="{0A6C657E-1486-44E7-B916-5E222D39DBB1}" destId="{3DE0930C-44CC-4457-85CE-74A80847A718}" srcOrd="10" destOrd="0" parTransId="{A6ACE6F5-E309-4FBD-94A5-61EA221962B7}" sibTransId="{6074B292-6931-4CA1-BFB6-AD757D8C2112}"/>
    <dgm:cxn modelId="{1E05BD43-DE8C-4742-8236-B3E32B9261A5}" type="presOf" srcId="{3DE0930C-44CC-4457-85CE-74A80847A718}" destId="{288654DE-FACE-4646-A616-D6BD471937DD}" srcOrd="0" destOrd="0" presId="urn:microsoft.com/office/officeart/2005/8/layout/radial5"/>
    <dgm:cxn modelId="{F798F781-CFB6-4CBC-BB70-426A0020A961}" type="presOf" srcId="{6F482219-25F6-4448-A76A-644D834D031E}" destId="{2E3C191C-54C1-425B-8322-0ABC3ACFE6A7}" srcOrd="0" destOrd="0" presId="urn:microsoft.com/office/officeart/2005/8/layout/radial5"/>
    <dgm:cxn modelId="{3B013571-8CDC-4B9D-B148-A926673AE9DB}" srcId="{0A6C657E-1486-44E7-B916-5E222D39DBB1}" destId="{F7C54D40-BCF3-4511-BCBC-CBD63516BE8F}" srcOrd="5" destOrd="0" parTransId="{46588A84-94BA-438B-80AE-D938DFBCBE87}" sibTransId="{74A21AC0-AB1D-45B1-BB5C-4AA9473F456E}"/>
    <dgm:cxn modelId="{41F83D9B-9FAB-4AB5-A9D2-7A6D8F253CE8}" type="presOf" srcId="{46588A84-94BA-438B-80AE-D938DFBCBE87}" destId="{CFB7B70D-0202-42BF-BD8B-DE48FF519EDA}" srcOrd="0" destOrd="0" presId="urn:microsoft.com/office/officeart/2005/8/layout/radial5"/>
    <dgm:cxn modelId="{41B59BE3-2E90-4E65-BF8E-865B22132D38}" type="presOf" srcId="{F7C54D40-BCF3-4511-BCBC-CBD63516BE8F}" destId="{D3F544F0-08E6-47EA-99A3-97FB518CF966}" srcOrd="0" destOrd="0" presId="urn:microsoft.com/office/officeart/2005/8/layout/radial5"/>
    <dgm:cxn modelId="{CA22FEFD-DBC0-4C22-862E-64743A09CE3C}" type="presOf" srcId="{59048540-7481-4110-BB01-EC114B790823}" destId="{DD4BD187-DAE2-4449-8D1F-19DA8C5007D1}" srcOrd="0" destOrd="0" presId="urn:microsoft.com/office/officeart/2005/8/layout/radial5"/>
    <dgm:cxn modelId="{6126338F-71CD-42DC-853A-B2EEF43026EE}" type="presOf" srcId="{224FA752-DC83-4D40-B551-FAB4D863D915}" destId="{924356C6-341B-436C-8053-C09A32141F85}" srcOrd="1" destOrd="0" presId="urn:microsoft.com/office/officeart/2005/8/layout/radial5"/>
    <dgm:cxn modelId="{207273D8-019B-47BD-A3E9-C1225F971EE2}" srcId="{0A6C657E-1486-44E7-B916-5E222D39DBB1}" destId="{B17C374D-5220-4EFA-8EA4-1936C74B6375}" srcOrd="8" destOrd="0" parTransId="{9E2F6883-BC87-4DE0-BE39-26AD01E97CAA}" sibTransId="{309BCD3E-C140-4A5A-8B4C-789E2E33CC5A}"/>
    <dgm:cxn modelId="{A5985CCB-D7E5-4167-AAD0-983E1465A2D3}" srcId="{3DBB441F-B5C8-4EE0-804D-9009BE20605D}" destId="{0A6C657E-1486-44E7-B916-5E222D39DBB1}" srcOrd="0" destOrd="0" parTransId="{AAB1A92D-73EA-46B4-84EC-BC53C228FAF9}" sibTransId="{89405052-0049-47CA-BFEA-0B7E2F923955}"/>
    <dgm:cxn modelId="{1DDB31E8-72DC-4F42-9657-6A8415082DFB}" type="presOf" srcId="{5476B65C-2FF8-4013-A4C8-8DF96D85C197}" destId="{736FCDFD-C92F-412D-A9E2-888DB5344F9E}" srcOrd="0" destOrd="0" presId="urn:microsoft.com/office/officeart/2005/8/layout/radial5"/>
    <dgm:cxn modelId="{19575A61-31C5-4FB0-907F-13C79399D54F}" type="presOf" srcId="{F92ECA0B-2C03-40F4-BBAF-FC552E48DD13}" destId="{D6CEA08F-80CA-4DC5-AF6E-BB80D3AB10A4}" srcOrd="0" destOrd="0" presId="urn:microsoft.com/office/officeart/2005/8/layout/radial5"/>
    <dgm:cxn modelId="{9036E329-4BA0-4D26-8F41-79532D81E9A5}" type="presOf" srcId="{5476B65C-2FF8-4013-A4C8-8DF96D85C197}" destId="{4DE3A92E-3F3C-4274-9BAE-B4D74125C004}" srcOrd="1" destOrd="0" presId="urn:microsoft.com/office/officeart/2005/8/layout/radial5"/>
    <dgm:cxn modelId="{391465E6-7D1E-4B61-AF32-2E049DECDBE4}" type="presOf" srcId="{224FA752-DC83-4D40-B551-FAB4D863D915}" destId="{12D4C4D1-830A-42A4-811C-FBBF071BEACF}" srcOrd="0" destOrd="0" presId="urn:microsoft.com/office/officeart/2005/8/layout/radial5"/>
    <dgm:cxn modelId="{1405C1A7-3F94-42A4-8771-5F0E346DEC7C}" type="presOf" srcId="{A6ACE6F5-E309-4FBD-94A5-61EA221962B7}" destId="{41100D8E-B249-4289-8B27-2DBBED1BB393}" srcOrd="0" destOrd="0" presId="urn:microsoft.com/office/officeart/2005/8/layout/radial5"/>
    <dgm:cxn modelId="{23EE469C-88F0-43E6-82E8-50FA001782FD}" type="presOf" srcId="{201B52CB-C8D5-4348-8B0F-9F5A6311C62A}" destId="{AC448875-49A5-4628-AFEC-6536498AD9A3}" srcOrd="0" destOrd="0" presId="urn:microsoft.com/office/officeart/2005/8/layout/radial5"/>
    <dgm:cxn modelId="{CC067349-7D81-4D4A-BBE8-B25BCB7AD1DD}" type="presParOf" srcId="{80BBCB61-8AA7-48CC-AD25-2F1BD9C9FAA1}" destId="{98F02F33-2F9C-43A2-9D65-55086738A0F8}" srcOrd="0" destOrd="0" presId="urn:microsoft.com/office/officeart/2005/8/layout/radial5"/>
    <dgm:cxn modelId="{F74278A8-6E08-49A1-BBDF-DB88DBF5977A}" type="presParOf" srcId="{80BBCB61-8AA7-48CC-AD25-2F1BD9C9FAA1}" destId="{6D6992DF-3889-4C9D-A827-004AAE224E5E}" srcOrd="1" destOrd="0" presId="urn:microsoft.com/office/officeart/2005/8/layout/radial5"/>
    <dgm:cxn modelId="{FDCCCCDD-5909-4666-A6CC-F54661DA07AC}" type="presParOf" srcId="{6D6992DF-3889-4C9D-A827-004AAE224E5E}" destId="{65D6154A-FDF5-4A48-86F5-FC00F731FF27}" srcOrd="0" destOrd="0" presId="urn:microsoft.com/office/officeart/2005/8/layout/radial5"/>
    <dgm:cxn modelId="{B6C31DF2-1515-4642-A735-2C5C41F56F20}" type="presParOf" srcId="{80BBCB61-8AA7-48CC-AD25-2F1BD9C9FAA1}" destId="{D6CEA08F-80CA-4DC5-AF6E-BB80D3AB10A4}" srcOrd="2" destOrd="0" presId="urn:microsoft.com/office/officeart/2005/8/layout/radial5"/>
    <dgm:cxn modelId="{0D846C9C-709F-4CCA-88DA-349C9C163930}" type="presParOf" srcId="{80BBCB61-8AA7-48CC-AD25-2F1BD9C9FAA1}" destId="{12D4C4D1-830A-42A4-811C-FBBF071BEACF}" srcOrd="3" destOrd="0" presId="urn:microsoft.com/office/officeart/2005/8/layout/radial5"/>
    <dgm:cxn modelId="{A6A3A6F0-857A-4364-B13D-3E0951ED87EE}" type="presParOf" srcId="{12D4C4D1-830A-42A4-811C-FBBF071BEACF}" destId="{924356C6-341B-436C-8053-C09A32141F85}" srcOrd="0" destOrd="0" presId="urn:microsoft.com/office/officeart/2005/8/layout/radial5"/>
    <dgm:cxn modelId="{27AB7625-9C36-45EF-B97A-3BB97E153679}" type="presParOf" srcId="{80BBCB61-8AA7-48CC-AD25-2F1BD9C9FAA1}" destId="{210FAACE-D262-4B72-8C52-D38CCCB16EA8}" srcOrd="4" destOrd="0" presId="urn:microsoft.com/office/officeart/2005/8/layout/radial5"/>
    <dgm:cxn modelId="{AF7F744D-9073-4448-BA6A-7D8268AA6850}" type="presParOf" srcId="{80BBCB61-8AA7-48CC-AD25-2F1BD9C9FAA1}" destId="{BC9ADBB4-ED9B-4E13-890E-26B3CFC02D79}" srcOrd="5" destOrd="0" presId="urn:microsoft.com/office/officeart/2005/8/layout/radial5"/>
    <dgm:cxn modelId="{04E65040-C1ED-4D45-B6BE-6AA16CE7A666}" type="presParOf" srcId="{BC9ADBB4-ED9B-4E13-890E-26B3CFC02D79}" destId="{B71B3D47-1E6D-4208-8609-18B18120C156}" srcOrd="0" destOrd="0" presId="urn:microsoft.com/office/officeart/2005/8/layout/radial5"/>
    <dgm:cxn modelId="{9534808D-A1A4-4090-9A98-0E025E63EC17}" type="presParOf" srcId="{80BBCB61-8AA7-48CC-AD25-2F1BD9C9FAA1}" destId="{AC448875-49A5-4628-AFEC-6536498AD9A3}" srcOrd="6" destOrd="0" presId="urn:microsoft.com/office/officeart/2005/8/layout/radial5"/>
    <dgm:cxn modelId="{A1DCCE91-D2D8-4F36-B471-2F82FFBD32B4}" type="presParOf" srcId="{80BBCB61-8AA7-48CC-AD25-2F1BD9C9FAA1}" destId="{5807D1CD-6ADE-41C1-AD1F-3546CE047A16}" srcOrd="7" destOrd="0" presId="urn:microsoft.com/office/officeart/2005/8/layout/radial5"/>
    <dgm:cxn modelId="{47C2F5EC-1E1D-4027-94FF-6085DA1B2C85}" type="presParOf" srcId="{5807D1CD-6ADE-41C1-AD1F-3546CE047A16}" destId="{3BBB419A-81A2-4A22-979F-E94237C894D7}" srcOrd="0" destOrd="0" presId="urn:microsoft.com/office/officeart/2005/8/layout/radial5"/>
    <dgm:cxn modelId="{0854B581-90E9-4260-82E5-95D70BEC09F3}" type="presParOf" srcId="{80BBCB61-8AA7-48CC-AD25-2F1BD9C9FAA1}" destId="{9D4063E1-FBE7-42D2-A73E-D2DF22E2FF4E}" srcOrd="8" destOrd="0" presId="urn:microsoft.com/office/officeart/2005/8/layout/radial5"/>
    <dgm:cxn modelId="{F82A6096-48A8-49BC-8A50-4BAC91C5B8CF}" type="presParOf" srcId="{80BBCB61-8AA7-48CC-AD25-2F1BD9C9FAA1}" destId="{30DDC163-92E5-4086-9615-09924200ABDE}" srcOrd="9" destOrd="0" presId="urn:microsoft.com/office/officeart/2005/8/layout/radial5"/>
    <dgm:cxn modelId="{532D5A4E-8577-4CC3-80A9-5C44AEC62C0E}" type="presParOf" srcId="{30DDC163-92E5-4086-9615-09924200ABDE}" destId="{028E4CCB-4A39-4703-B48E-2A690E9D1A72}" srcOrd="0" destOrd="0" presId="urn:microsoft.com/office/officeart/2005/8/layout/radial5"/>
    <dgm:cxn modelId="{23EBF5D4-227A-4C58-93DE-112540B3D395}" type="presParOf" srcId="{80BBCB61-8AA7-48CC-AD25-2F1BD9C9FAA1}" destId="{464972B8-AF58-4A58-B5EF-7EC73A765C3A}" srcOrd="10" destOrd="0" presId="urn:microsoft.com/office/officeart/2005/8/layout/radial5"/>
    <dgm:cxn modelId="{EBE8657F-09DA-4BDF-BD39-8C2A65E30BD1}" type="presParOf" srcId="{80BBCB61-8AA7-48CC-AD25-2F1BD9C9FAA1}" destId="{CFB7B70D-0202-42BF-BD8B-DE48FF519EDA}" srcOrd="11" destOrd="0" presId="urn:microsoft.com/office/officeart/2005/8/layout/radial5"/>
    <dgm:cxn modelId="{B1432D91-B74C-47B6-9F78-82FD28644EFF}" type="presParOf" srcId="{CFB7B70D-0202-42BF-BD8B-DE48FF519EDA}" destId="{7CD767F2-6089-4574-9563-F19811AC1BB7}" srcOrd="0" destOrd="0" presId="urn:microsoft.com/office/officeart/2005/8/layout/radial5"/>
    <dgm:cxn modelId="{DB40679D-26A4-44FE-A0D5-0DEA5CFB30B7}" type="presParOf" srcId="{80BBCB61-8AA7-48CC-AD25-2F1BD9C9FAA1}" destId="{D3F544F0-08E6-47EA-99A3-97FB518CF966}" srcOrd="12" destOrd="0" presId="urn:microsoft.com/office/officeart/2005/8/layout/radial5"/>
    <dgm:cxn modelId="{699DD83C-A784-4A1F-B084-8D234DCD4746}" type="presParOf" srcId="{80BBCB61-8AA7-48CC-AD25-2F1BD9C9FAA1}" destId="{736FCDFD-C92F-412D-A9E2-888DB5344F9E}" srcOrd="13" destOrd="0" presId="urn:microsoft.com/office/officeart/2005/8/layout/radial5"/>
    <dgm:cxn modelId="{01D86996-DD13-49CE-9C05-1710CE7C4713}" type="presParOf" srcId="{736FCDFD-C92F-412D-A9E2-888DB5344F9E}" destId="{4DE3A92E-3F3C-4274-9BAE-B4D74125C004}" srcOrd="0" destOrd="0" presId="urn:microsoft.com/office/officeart/2005/8/layout/radial5"/>
    <dgm:cxn modelId="{798AE7B2-4189-4A74-9F6E-7A4F3C5D123B}" type="presParOf" srcId="{80BBCB61-8AA7-48CC-AD25-2F1BD9C9FAA1}" destId="{2E3C191C-54C1-425B-8322-0ABC3ACFE6A7}" srcOrd="14" destOrd="0" presId="urn:microsoft.com/office/officeart/2005/8/layout/radial5"/>
    <dgm:cxn modelId="{741F5C54-E550-49A3-846D-5043ED7B28D4}" type="presParOf" srcId="{80BBCB61-8AA7-48CC-AD25-2F1BD9C9FAA1}" destId="{069E716B-1ADA-4865-B458-558C56723EA8}" srcOrd="15" destOrd="0" presId="urn:microsoft.com/office/officeart/2005/8/layout/radial5"/>
    <dgm:cxn modelId="{2B1EB178-81FD-49CC-839F-02FAE9171838}" type="presParOf" srcId="{069E716B-1ADA-4865-B458-558C56723EA8}" destId="{EBE5522D-146D-466E-AC9F-3DEBFE383484}" srcOrd="0" destOrd="0" presId="urn:microsoft.com/office/officeart/2005/8/layout/radial5"/>
    <dgm:cxn modelId="{FBCFFE35-A5BD-4AB2-ADEA-3CC3D5D2DD61}" type="presParOf" srcId="{80BBCB61-8AA7-48CC-AD25-2F1BD9C9FAA1}" destId="{DD4BD187-DAE2-4449-8D1F-19DA8C5007D1}" srcOrd="16" destOrd="0" presId="urn:microsoft.com/office/officeart/2005/8/layout/radial5"/>
    <dgm:cxn modelId="{7D1FDAD2-E235-4840-945B-6A53A80CD2E1}" type="presParOf" srcId="{80BBCB61-8AA7-48CC-AD25-2F1BD9C9FAA1}" destId="{AD2371E3-8B51-48A4-93CE-9DD54331685D}" srcOrd="17" destOrd="0" presId="urn:microsoft.com/office/officeart/2005/8/layout/radial5"/>
    <dgm:cxn modelId="{58A6765E-F0DB-4F67-84A0-D8B8C217CD9F}" type="presParOf" srcId="{AD2371E3-8B51-48A4-93CE-9DD54331685D}" destId="{10BF0E3F-3F04-4562-AA2F-801B9E453BFB}" srcOrd="0" destOrd="0" presId="urn:microsoft.com/office/officeart/2005/8/layout/radial5"/>
    <dgm:cxn modelId="{F898200F-1AA4-4E7E-91B6-64A8A7270026}" type="presParOf" srcId="{80BBCB61-8AA7-48CC-AD25-2F1BD9C9FAA1}" destId="{5E664CBA-7B1F-43FE-B3E9-EA87C0C86055}" srcOrd="18" destOrd="0" presId="urn:microsoft.com/office/officeart/2005/8/layout/radial5"/>
    <dgm:cxn modelId="{9328E19E-A535-4B27-ADF1-04DB73CCF6D5}" type="presParOf" srcId="{80BBCB61-8AA7-48CC-AD25-2F1BD9C9FAA1}" destId="{11634B86-7D8D-4453-BEA0-B7A3ED00C693}" srcOrd="19" destOrd="0" presId="urn:microsoft.com/office/officeart/2005/8/layout/radial5"/>
    <dgm:cxn modelId="{097F4C3B-5BBA-4077-95DB-F6F744C08212}" type="presParOf" srcId="{11634B86-7D8D-4453-BEA0-B7A3ED00C693}" destId="{EE695874-7492-4434-851D-7302886C45EF}" srcOrd="0" destOrd="0" presId="urn:microsoft.com/office/officeart/2005/8/layout/radial5"/>
    <dgm:cxn modelId="{ED4A113D-7269-4FE3-BC2D-870034AA4BDD}" type="presParOf" srcId="{80BBCB61-8AA7-48CC-AD25-2F1BD9C9FAA1}" destId="{274D024E-B547-47BB-AED5-DAF9E27FC025}" srcOrd="20" destOrd="0" presId="urn:microsoft.com/office/officeart/2005/8/layout/radial5"/>
    <dgm:cxn modelId="{F845794C-D560-4980-B314-1B5FF1FC2CCF}" type="presParOf" srcId="{80BBCB61-8AA7-48CC-AD25-2F1BD9C9FAA1}" destId="{41100D8E-B249-4289-8B27-2DBBED1BB393}" srcOrd="21" destOrd="0" presId="urn:microsoft.com/office/officeart/2005/8/layout/radial5"/>
    <dgm:cxn modelId="{CBA643DF-C823-4036-AE67-417CAD744C2F}" type="presParOf" srcId="{41100D8E-B249-4289-8B27-2DBBED1BB393}" destId="{7523D48C-E96B-4EF3-9614-27F2DFA4BF82}" srcOrd="0" destOrd="0" presId="urn:microsoft.com/office/officeart/2005/8/layout/radial5"/>
    <dgm:cxn modelId="{DC7C4419-1C31-4F1B-82AE-FA738CE822FE}" type="presParOf" srcId="{80BBCB61-8AA7-48CC-AD25-2F1BD9C9FAA1}" destId="{288654DE-FACE-4646-A616-D6BD471937DD}" srcOrd="2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BB441F-B5C8-4EE0-804D-9009BE20605D}" type="doc">
      <dgm:prSet loTypeId="urn:microsoft.com/office/officeart/2005/8/layout/radial5" loCatId="relationship" qsTypeId="urn:microsoft.com/office/officeart/2005/8/quickstyle/simple1" qsCatId="simple" csTypeId="urn:microsoft.com/office/officeart/2005/8/colors/colorful1" csCatId="colorful" phldr="1"/>
      <dgm:spPr/>
      <dgm:t>
        <a:bodyPr/>
        <a:lstStyle/>
        <a:p>
          <a:endParaRPr lang="cs-CZ"/>
        </a:p>
      </dgm:t>
    </dgm:pt>
    <dgm:pt modelId="{0A6C657E-1486-44E7-B916-5E222D39DBB1}">
      <dgm:prSet phldrT="[Text]" custT="1"/>
      <dgm:spPr/>
      <dgm:t>
        <a:bodyPr/>
        <a:lstStyle/>
        <a:p>
          <a:r>
            <a:rPr lang="cs-CZ" sz="1000" dirty="0" smtClean="0"/>
            <a:t>DFA</a:t>
          </a:r>
          <a:endParaRPr lang="cs-CZ" sz="1000" dirty="0"/>
        </a:p>
      </dgm:t>
    </dgm:pt>
    <dgm:pt modelId="{AAB1A92D-73EA-46B4-84EC-BC53C228FAF9}" type="parTrans" cxnId="{A5985CCB-D7E5-4167-AAD0-983E1465A2D3}">
      <dgm:prSet/>
      <dgm:spPr/>
      <dgm:t>
        <a:bodyPr/>
        <a:lstStyle/>
        <a:p>
          <a:endParaRPr lang="cs-CZ"/>
        </a:p>
      </dgm:t>
    </dgm:pt>
    <dgm:pt modelId="{89405052-0049-47CA-BFEA-0B7E2F923955}" type="sibTrans" cxnId="{A5985CCB-D7E5-4167-AAD0-983E1465A2D3}">
      <dgm:prSet/>
      <dgm:spPr/>
      <dgm:t>
        <a:bodyPr/>
        <a:lstStyle/>
        <a:p>
          <a:endParaRPr lang="cs-CZ"/>
        </a:p>
      </dgm:t>
    </dgm:pt>
    <dgm:pt modelId="{F92ECA0B-2C03-40F4-BBAF-FC552E48DD13}">
      <dgm:prSet phldrT="[Text]" custT="1"/>
      <dgm:spPr/>
      <dgm:t>
        <a:bodyPr/>
        <a:lstStyle/>
        <a:p>
          <a:r>
            <a:rPr lang="cs-CZ" sz="800" dirty="0" smtClean="0"/>
            <a:t>počítačová</a:t>
          </a:r>
          <a:endParaRPr lang="cs-CZ" sz="800" dirty="0"/>
        </a:p>
      </dgm:t>
    </dgm:pt>
    <dgm:pt modelId="{A86658C6-587F-41ED-90AD-21D59E8D4DB1}" type="parTrans" cxnId="{59D932B2-0BBF-457F-BF0B-4EA657A3A55E}">
      <dgm:prSet custT="1"/>
      <dgm:spPr/>
      <dgm:t>
        <a:bodyPr/>
        <a:lstStyle/>
        <a:p>
          <a:endParaRPr lang="cs-CZ" sz="800"/>
        </a:p>
      </dgm:t>
    </dgm:pt>
    <dgm:pt modelId="{4EF4A4B5-E4FE-49EF-B5EA-7E2E56D4E049}" type="sibTrans" cxnId="{59D932B2-0BBF-457F-BF0B-4EA657A3A55E}">
      <dgm:prSet/>
      <dgm:spPr/>
      <dgm:t>
        <a:bodyPr/>
        <a:lstStyle/>
        <a:p>
          <a:endParaRPr lang="cs-CZ"/>
        </a:p>
      </dgm:t>
    </dgm:pt>
    <dgm:pt modelId="{201B52CB-C8D5-4348-8B0F-9F5A6311C62A}">
      <dgm:prSet phldrT="[Text]" custT="1"/>
      <dgm:spPr/>
      <dgm:t>
        <a:bodyPr/>
        <a:lstStyle/>
        <a:p>
          <a:r>
            <a:rPr lang="cs-CZ" sz="800" dirty="0" smtClean="0"/>
            <a:t>škodlivého kódu</a:t>
          </a:r>
          <a:endParaRPr lang="cs-CZ" sz="800" dirty="0"/>
        </a:p>
      </dgm:t>
    </dgm:pt>
    <dgm:pt modelId="{7098E03A-F4BC-462A-813E-E54E73EA8D07}" type="parTrans" cxnId="{B4373ACA-8720-4474-9E0E-944296FB05C0}">
      <dgm:prSet custT="1"/>
      <dgm:spPr/>
      <dgm:t>
        <a:bodyPr/>
        <a:lstStyle/>
        <a:p>
          <a:endParaRPr lang="cs-CZ" sz="800"/>
        </a:p>
      </dgm:t>
    </dgm:pt>
    <dgm:pt modelId="{B5F78558-B21E-4E67-8F16-4B92159F859E}" type="sibTrans" cxnId="{B4373ACA-8720-4474-9E0E-944296FB05C0}">
      <dgm:prSet/>
      <dgm:spPr/>
      <dgm:t>
        <a:bodyPr/>
        <a:lstStyle/>
        <a:p>
          <a:endParaRPr lang="cs-CZ"/>
        </a:p>
      </dgm:t>
    </dgm:pt>
    <dgm:pt modelId="{1E3F3A16-529D-42CB-B238-3EE3C9DA3F2E}">
      <dgm:prSet phldrT="[Text]" custT="1"/>
      <dgm:spPr/>
      <dgm:t>
        <a:bodyPr/>
        <a:lstStyle/>
        <a:p>
          <a:r>
            <a:rPr lang="cs-CZ" sz="800" dirty="0" err="1" smtClean="0"/>
            <a:t>cloud</a:t>
          </a:r>
          <a:endParaRPr lang="cs-CZ" sz="800" dirty="0"/>
        </a:p>
      </dgm:t>
    </dgm:pt>
    <dgm:pt modelId="{79C03E52-5085-4B12-ABA0-E1612BEEA307}" type="parTrans" cxnId="{1A8E5997-92E4-4A00-BB0F-44A2BC43C8E5}">
      <dgm:prSet custT="1"/>
      <dgm:spPr/>
      <dgm:t>
        <a:bodyPr/>
        <a:lstStyle/>
        <a:p>
          <a:endParaRPr lang="cs-CZ" sz="800"/>
        </a:p>
      </dgm:t>
    </dgm:pt>
    <dgm:pt modelId="{F7148650-6F88-498F-AEBF-C95EFD066871}" type="sibTrans" cxnId="{1A8E5997-92E4-4A00-BB0F-44A2BC43C8E5}">
      <dgm:prSet/>
      <dgm:spPr/>
      <dgm:t>
        <a:bodyPr/>
        <a:lstStyle/>
        <a:p>
          <a:endParaRPr lang="cs-CZ"/>
        </a:p>
      </dgm:t>
    </dgm:pt>
    <dgm:pt modelId="{789D63DB-D50C-4BB5-97FB-0E04328D4824}">
      <dgm:prSet custT="1"/>
      <dgm:spPr/>
      <dgm:t>
        <a:bodyPr/>
        <a:lstStyle/>
        <a:p>
          <a:r>
            <a:rPr lang="cs-CZ" sz="800" dirty="0" smtClean="0"/>
            <a:t>mobilních zařízení</a:t>
          </a:r>
          <a:endParaRPr lang="cs-CZ" sz="800" dirty="0"/>
        </a:p>
      </dgm:t>
    </dgm:pt>
    <dgm:pt modelId="{5A2487D6-4D99-47EE-B939-866375DEE594}" type="parTrans" cxnId="{644DEE7C-0585-4116-A0B6-006CF2ECB3C8}">
      <dgm:prSet custT="1"/>
      <dgm:spPr/>
      <dgm:t>
        <a:bodyPr/>
        <a:lstStyle/>
        <a:p>
          <a:endParaRPr lang="cs-CZ" sz="800"/>
        </a:p>
      </dgm:t>
    </dgm:pt>
    <dgm:pt modelId="{BB76D0B7-10F5-412D-8604-6FE73DF7D8CD}" type="sibTrans" cxnId="{644DEE7C-0585-4116-A0B6-006CF2ECB3C8}">
      <dgm:prSet/>
      <dgm:spPr/>
      <dgm:t>
        <a:bodyPr/>
        <a:lstStyle/>
        <a:p>
          <a:endParaRPr lang="cs-CZ"/>
        </a:p>
      </dgm:t>
    </dgm:pt>
    <dgm:pt modelId="{9667839F-7E1B-462D-9218-AEF5977CBAFA}">
      <dgm:prSet custT="1"/>
      <dgm:spPr>
        <a:solidFill>
          <a:schemeClr val="tx2">
            <a:lumMod val="60000"/>
            <a:lumOff val="40000"/>
          </a:schemeClr>
        </a:solidFill>
      </dgm:spPr>
      <dgm:t>
        <a:bodyPr/>
        <a:lstStyle/>
        <a:p>
          <a:r>
            <a:rPr lang="cs-CZ" sz="800" dirty="0" smtClean="0"/>
            <a:t>…</a:t>
          </a:r>
          <a:br>
            <a:rPr lang="cs-CZ" sz="800" dirty="0" smtClean="0"/>
          </a:br>
          <a:r>
            <a:rPr lang="cs-CZ" sz="800" dirty="0" smtClean="0"/>
            <a:t>…</a:t>
          </a:r>
          <a:br>
            <a:rPr lang="cs-CZ" sz="800" dirty="0" smtClean="0"/>
          </a:br>
          <a:r>
            <a:rPr lang="cs-CZ" sz="800" dirty="0" smtClean="0"/>
            <a:t>…</a:t>
          </a:r>
          <a:endParaRPr lang="cs-CZ" sz="800" dirty="0"/>
        </a:p>
      </dgm:t>
    </dgm:pt>
    <dgm:pt modelId="{C114EB3D-A2DA-4594-AEFA-CAD3270EE571}" type="parTrans" cxnId="{DE371A02-2331-436E-916C-4997CEC16F9A}">
      <dgm:prSet custT="1"/>
      <dgm:spPr>
        <a:solidFill>
          <a:schemeClr val="tx2">
            <a:lumMod val="60000"/>
            <a:lumOff val="40000"/>
          </a:schemeClr>
        </a:solidFill>
      </dgm:spPr>
      <dgm:t>
        <a:bodyPr/>
        <a:lstStyle/>
        <a:p>
          <a:endParaRPr lang="cs-CZ" sz="1050"/>
        </a:p>
      </dgm:t>
    </dgm:pt>
    <dgm:pt modelId="{7EA5C792-F8BD-4A06-A601-ABDB68C68E6C}" type="sibTrans" cxnId="{DE371A02-2331-436E-916C-4997CEC16F9A}">
      <dgm:prSet/>
      <dgm:spPr/>
      <dgm:t>
        <a:bodyPr/>
        <a:lstStyle/>
        <a:p>
          <a:endParaRPr lang="cs-CZ"/>
        </a:p>
      </dgm:t>
    </dgm:pt>
    <dgm:pt modelId="{B1ADED17-C375-45BF-BABC-8FE51F73B86A}">
      <dgm:prSet phldrT="[Text]" custT="1"/>
      <dgm:spPr/>
      <dgm:t>
        <a:bodyPr/>
        <a:lstStyle/>
        <a:p>
          <a:r>
            <a:rPr lang="cs-CZ" sz="800" smtClean="0"/>
            <a:t>síťová</a:t>
          </a:r>
          <a:endParaRPr lang="cs-CZ" sz="800" dirty="0"/>
        </a:p>
      </dgm:t>
    </dgm:pt>
    <dgm:pt modelId="{FF204A88-E009-44A9-84E8-9661A36192C7}" type="parTrans" cxnId="{96ABEC1F-8B5F-4AC0-B325-8BC6F75E18FC}">
      <dgm:prSet custT="1"/>
      <dgm:spPr/>
      <dgm:t>
        <a:bodyPr/>
        <a:lstStyle/>
        <a:p>
          <a:endParaRPr lang="cs-CZ" sz="700"/>
        </a:p>
      </dgm:t>
    </dgm:pt>
    <dgm:pt modelId="{963AAE3A-95B8-48E7-8C9D-1F71F11B5CCE}" type="sibTrans" cxnId="{96ABEC1F-8B5F-4AC0-B325-8BC6F75E18FC}">
      <dgm:prSet/>
      <dgm:spPr/>
      <dgm:t>
        <a:bodyPr/>
        <a:lstStyle/>
        <a:p>
          <a:endParaRPr lang="cs-CZ"/>
        </a:p>
      </dgm:t>
    </dgm:pt>
    <dgm:pt modelId="{80BBCB61-8AA7-48CC-AD25-2F1BD9C9FAA1}" type="pres">
      <dgm:prSet presAssocID="{3DBB441F-B5C8-4EE0-804D-9009BE20605D}" presName="Name0" presStyleCnt="0">
        <dgm:presLayoutVars>
          <dgm:chMax val="1"/>
          <dgm:dir/>
          <dgm:animLvl val="ctr"/>
          <dgm:resizeHandles val="exact"/>
        </dgm:presLayoutVars>
      </dgm:prSet>
      <dgm:spPr/>
      <dgm:t>
        <a:bodyPr/>
        <a:lstStyle/>
        <a:p>
          <a:endParaRPr lang="cs-CZ"/>
        </a:p>
      </dgm:t>
    </dgm:pt>
    <dgm:pt modelId="{98F02F33-2F9C-43A2-9D65-55086738A0F8}" type="pres">
      <dgm:prSet presAssocID="{0A6C657E-1486-44E7-B916-5E222D39DBB1}" presName="centerShape" presStyleLbl="node0" presStyleIdx="0" presStyleCnt="1" custScaleX="122278" custScaleY="116887"/>
      <dgm:spPr/>
      <dgm:t>
        <a:bodyPr/>
        <a:lstStyle/>
        <a:p>
          <a:endParaRPr lang="cs-CZ"/>
        </a:p>
      </dgm:t>
    </dgm:pt>
    <dgm:pt modelId="{6D6992DF-3889-4C9D-A827-004AAE224E5E}" type="pres">
      <dgm:prSet presAssocID="{A86658C6-587F-41ED-90AD-21D59E8D4DB1}" presName="parTrans" presStyleLbl="sibTrans2D1" presStyleIdx="0" presStyleCnt="6" custScaleX="111772" custScaleY="109209"/>
      <dgm:spPr/>
      <dgm:t>
        <a:bodyPr/>
        <a:lstStyle/>
        <a:p>
          <a:endParaRPr lang="cs-CZ"/>
        </a:p>
      </dgm:t>
    </dgm:pt>
    <dgm:pt modelId="{65D6154A-FDF5-4A48-86F5-FC00F731FF27}" type="pres">
      <dgm:prSet presAssocID="{A86658C6-587F-41ED-90AD-21D59E8D4DB1}" presName="connectorText" presStyleLbl="sibTrans2D1" presStyleIdx="0" presStyleCnt="6"/>
      <dgm:spPr/>
      <dgm:t>
        <a:bodyPr/>
        <a:lstStyle/>
        <a:p>
          <a:endParaRPr lang="cs-CZ"/>
        </a:p>
      </dgm:t>
    </dgm:pt>
    <dgm:pt modelId="{D6CEA08F-80CA-4DC5-AF6E-BB80D3AB10A4}" type="pres">
      <dgm:prSet presAssocID="{F92ECA0B-2C03-40F4-BBAF-FC552E48DD13}" presName="node" presStyleLbl="node1" presStyleIdx="0" presStyleCnt="6" custScaleX="111772" custScaleY="109209">
        <dgm:presLayoutVars>
          <dgm:bulletEnabled val="1"/>
        </dgm:presLayoutVars>
      </dgm:prSet>
      <dgm:spPr/>
      <dgm:t>
        <a:bodyPr/>
        <a:lstStyle/>
        <a:p>
          <a:endParaRPr lang="cs-CZ"/>
        </a:p>
      </dgm:t>
    </dgm:pt>
    <dgm:pt modelId="{B0C8AC87-B4F5-4AA1-A887-F1A0F45FA9BC}" type="pres">
      <dgm:prSet presAssocID="{FF204A88-E009-44A9-84E8-9661A36192C7}" presName="parTrans" presStyleLbl="sibTrans2D1" presStyleIdx="1" presStyleCnt="6"/>
      <dgm:spPr/>
      <dgm:t>
        <a:bodyPr/>
        <a:lstStyle/>
        <a:p>
          <a:endParaRPr lang="cs-CZ"/>
        </a:p>
      </dgm:t>
    </dgm:pt>
    <dgm:pt modelId="{308D0B87-978D-4691-8723-DC9E6BBAED57}" type="pres">
      <dgm:prSet presAssocID="{FF204A88-E009-44A9-84E8-9661A36192C7}" presName="connectorText" presStyleLbl="sibTrans2D1" presStyleIdx="1" presStyleCnt="6"/>
      <dgm:spPr/>
      <dgm:t>
        <a:bodyPr/>
        <a:lstStyle/>
        <a:p>
          <a:endParaRPr lang="cs-CZ"/>
        </a:p>
      </dgm:t>
    </dgm:pt>
    <dgm:pt modelId="{BD02C63F-BE28-48C4-9B48-1CDDB6A1DB80}" type="pres">
      <dgm:prSet presAssocID="{B1ADED17-C375-45BF-BABC-8FE51F73B86A}" presName="node" presStyleLbl="node1" presStyleIdx="1" presStyleCnt="6">
        <dgm:presLayoutVars>
          <dgm:bulletEnabled val="1"/>
        </dgm:presLayoutVars>
      </dgm:prSet>
      <dgm:spPr/>
      <dgm:t>
        <a:bodyPr/>
        <a:lstStyle/>
        <a:p>
          <a:endParaRPr lang="cs-CZ"/>
        </a:p>
      </dgm:t>
    </dgm:pt>
    <dgm:pt modelId="{BC9ADBB4-ED9B-4E13-890E-26B3CFC02D79}" type="pres">
      <dgm:prSet presAssocID="{7098E03A-F4BC-462A-813E-E54E73EA8D07}" presName="parTrans" presStyleLbl="sibTrans2D1" presStyleIdx="2" presStyleCnt="6" custScaleX="111772" custScaleY="109209"/>
      <dgm:spPr/>
      <dgm:t>
        <a:bodyPr/>
        <a:lstStyle/>
        <a:p>
          <a:endParaRPr lang="cs-CZ"/>
        </a:p>
      </dgm:t>
    </dgm:pt>
    <dgm:pt modelId="{B71B3D47-1E6D-4208-8609-18B18120C156}" type="pres">
      <dgm:prSet presAssocID="{7098E03A-F4BC-462A-813E-E54E73EA8D07}" presName="connectorText" presStyleLbl="sibTrans2D1" presStyleIdx="2" presStyleCnt="6"/>
      <dgm:spPr/>
      <dgm:t>
        <a:bodyPr/>
        <a:lstStyle/>
        <a:p>
          <a:endParaRPr lang="cs-CZ"/>
        </a:p>
      </dgm:t>
    </dgm:pt>
    <dgm:pt modelId="{AC448875-49A5-4628-AFEC-6536498AD9A3}" type="pres">
      <dgm:prSet presAssocID="{201B52CB-C8D5-4348-8B0F-9F5A6311C62A}" presName="node" presStyleLbl="node1" presStyleIdx="2" presStyleCnt="6" custScaleX="111772" custScaleY="109209">
        <dgm:presLayoutVars>
          <dgm:bulletEnabled val="1"/>
        </dgm:presLayoutVars>
      </dgm:prSet>
      <dgm:spPr/>
      <dgm:t>
        <a:bodyPr/>
        <a:lstStyle/>
        <a:p>
          <a:endParaRPr lang="cs-CZ"/>
        </a:p>
      </dgm:t>
    </dgm:pt>
    <dgm:pt modelId="{5807D1CD-6ADE-41C1-AD1F-3546CE047A16}" type="pres">
      <dgm:prSet presAssocID="{79C03E52-5085-4B12-ABA0-E1612BEEA307}" presName="parTrans" presStyleLbl="sibTrans2D1" presStyleIdx="3" presStyleCnt="6" custScaleX="111772" custScaleY="109209"/>
      <dgm:spPr/>
      <dgm:t>
        <a:bodyPr/>
        <a:lstStyle/>
        <a:p>
          <a:endParaRPr lang="cs-CZ"/>
        </a:p>
      </dgm:t>
    </dgm:pt>
    <dgm:pt modelId="{3BBB419A-81A2-4A22-979F-E94237C894D7}" type="pres">
      <dgm:prSet presAssocID="{79C03E52-5085-4B12-ABA0-E1612BEEA307}" presName="connectorText" presStyleLbl="sibTrans2D1" presStyleIdx="3" presStyleCnt="6"/>
      <dgm:spPr/>
      <dgm:t>
        <a:bodyPr/>
        <a:lstStyle/>
        <a:p>
          <a:endParaRPr lang="cs-CZ"/>
        </a:p>
      </dgm:t>
    </dgm:pt>
    <dgm:pt modelId="{9D4063E1-FBE7-42D2-A73E-D2DF22E2FF4E}" type="pres">
      <dgm:prSet presAssocID="{1E3F3A16-529D-42CB-B238-3EE3C9DA3F2E}" presName="node" presStyleLbl="node1" presStyleIdx="3" presStyleCnt="6" custScaleX="111772" custScaleY="109209">
        <dgm:presLayoutVars>
          <dgm:bulletEnabled val="1"/>
        </dgm:presLayoutVars>
      </dgm:prSet>
      <dgm:spPr/>
      <dgm:t>
        <a:bodyPr/>
        <a:lstStyle/>
        <a:p>
          <a:endParaRPr lang="cs-CZ"/>
        </a:p>
      </dgm:t>
    </dgm:pt>
    <dgm:pt modelId="{30DDC163-92E5-4086-9615-09924200ABDE}" type="pres">
      <dgm:prSet presAssocID="{5A2487D6-4D99-47EE-B939-866375DEE594}" presName="parTrans" presStyleLbl="sibTrans2D1" presStyleIdx="4" presStyleCnt="6" custScaleX="111772" custScaleY="109209"/>
      <dgm:spPr/>
      <dgm:t>
        <a:bodyPr/>
        <a:lstStyle/>
        <a:p>
          <a:endParaRPr lang="cs-CZ"/>
        </a:p>
      </dgm:t>
    </dgm:pt>
    <dgm:pt modelId="{028E4CCB-4A39-4703-B48E-2A690E9D1A72}" type="pres">
      <dgm:prSet presAssocID="{5A2487D6-4D99-47EE-B939-866375DEE594}" presName="connectorText" presStyleLbl="sibTrans2D1" presStyleIdx="4" presStyleCnt="6"/>
      <dgm:spPr/>
      <dgm:t>
        <a:bodyPr/>
        <a:lstStyle/>
        <a:p>
          <a:endParaRPr lang="cs-CZ"/>
        </a:p>
      </dgm:t>
    </dgm:pt>
    <dgm:pt modelId="{464972B8-AF58-4A58-B5EF-7EC73A765C3A}" type="pres">
      <dgm:prSet presAssocID="{789D63DB-D50C-4BB5-97FB-0E04328D4824}" presName="node" presStyleLbl="node1" presStyleIdx="4" presStyleCnt="6" custScaleX="111772" custScaleY="109209">
        <dgm:presLayoutVars>
          <dgm:bulletEnabled val="1"/>
        </dgm:presLayoutVars>
      </dgm:prSet>
      <dgm:spPr/>
      <dgm:t>
        <a:bodyPr/>
        <a:lstStyle/>
        <a:p>
          <a:endParaRPr lang="cs-CZ"/>
        </a:p>
      </dgm:t>
    </dgm:pt>
    <dgm:pt modelId="{DE5A22E0-3E67-4E54-B21C-C7EA26AE373F}" type="pres">
      <dgm:prSet presAssocID="{C114EB3D-A2DA-4594-AEFA-CAD3270EE571}" presName="parTrans" presStyleLbl="sibTrans2D1" presStyleIdx="5" presStyleCnt="6"/>
      <dgm:spPr/>
      <dgm:t>
        <a:bodyPr/>
        <a:lstStyle/>
        <a:p>
          <a:endParaRPr lang="cs-CZ"/>
        </a:p>
      </dgm:t>
    </dgm:pt>
    <dgm:pt modelId="{8436B14B-607E-4D40-A6A2-04220564DE7D}" type="pres">
      <dgm:prSet presAssocID="{C114EB3D-A2DA-4594-AEFA-CAD3270EE571}" presName="connectorText" presStyleLbl="sibTrans2D1" presStyleIdx="5" presStyleCnt="6"/>
      <dgm:spPr/>
      <dgm:t>
        <a:bodyPr/>
        <a:lstStyle/>
        <a:p>
          <a:endParaRPr lang="cs-CZ"/>
        </a:p>
      </dgm:t>
    </dgm:pt>
    <dgm:pt modelId="{73206FC6-0686-49EF-BB7C-4268E51CDD87}" type="pres">
      <dgm:prSet presAssocID="{9667839F-7E1B-462D-9218-AEF5977CBAFA}" presName="node" presStyleLbl="node1" presStyleIdx="5" presStyleCnt="6">
        <dgm:presLayoutVars>
          <dgm:bulletEnabled val="1"/>
        </dgm:presLayoutVars>
      </dgm:prSet>
      <dgm:spPr/>
      <dgm:t>
        <a:bodyPr/>
        <a:lstStyle/>
        <a:p>
          <a:endParaRPr lang="cs-CZ"/>
        </a:p>
      </dgm:t>
    </dgm:pt>
  </dgm:ptLst>
  <dgm:cxnLst>
    <dgm:cxn modelId="{C805C508-66FB-42BC-A9F9-2C13D6C49B6E}" type="presOf" srcId="{5A2487D6-4D99-47EE-B939-866375DEE594}" destId="{30DDC163-92E5-4086-9615-09924200ABDE}" srcOrd="0" destOrd="0" presId="urn:microsoft.com/office/officeart/2005/8/layout/radial5"/>
    <dgm:cxn modelId="{0BEAB18B-CEC5-4905-9332-4BFC8C2D20CD}" type="presOf" srcId="{79C03E52-5085-4B12-ABA0-E1612BEEA307}" destId="{3BBB419A-81A2-4A22-979F-E94237C894D7}" srcOrd="1" destOrd="0" presId="urn:microsoft.com/office/officeart/2005/8/layout/radial5"/>
    <dgm:cxn modelId="{DBDBCCF1-FFA9-4C56-ABA8-B419ACB54327}" type="presOf" srcId="{B1ADED17-C375-45BF-BABC-8FE51F73B86A}" destId="{BD02C63F-BE28-48C4-9B48-1CDDB6A1DB80}" srcOrd="0" destOrd="0" presId="urn:microsoft.com/office/officeart/2005/8/layout/radial5"/>
    <dgm:cxn modelId="{96ABEC1F-8B5F-4AC0-B325-8BC6F75E18FC}" srcId="{0A6C657E-1486-44E7-B916-5E222D39DBB1}" destId="{B1ADED17-C375-45BF-BABC-8FE51F73B86A}" srcOrd="1" destOrd="0" parTransId="{FF204A88-E009-44A9-84E8-9661A36192C7}" sibTransId="{963AAE3A-95B8-48E7-8C9D-1F71F11B5CCE}"/>
    <dgm:cxn modelId="{23EE469C-88F0-43E6-82E8-50FA001782FD}" type="presOf" srcId="{201B52CB-C8D5-4348-8B0F-9F5A6311C62A}" destId="{AC448875-49A5-4628-AFEC-6536498AD9A3}" srcOrd="0" destOrd="0" presId="urn:microsoft.com/office/officeart/2005/8/layout/radial5"/>
    <dgm:cxn modelId="{9F569AB0-7D7B-4207-8109-E1369440C069}" type="presOf" srcId="{FF204A88-E009-44A9-84E8-9661A36192C7}" destId="{B0C8AC87-B4F5-4AA1-A887-F1A0F45FA9BC}" srcOrd="0" destOrd="0" presId="urn:microsoft.com/office/officeart/2005/8/layout/radial5"/>
    <dgm:cxn modelId="{1A8E5997-92E4-4A00-BB0F-44A2BC43C8E5}" srcId="{0A6C657E-1486-44E7-B916-5E222D39DBB1}" destId="{1E3F3A16-529D-42CB-B238-3EE3C9DA3F2E}" srcOrd="3" destOrd="0" parTransId="{79C03E52-5085-4B12-ABA0-E1612BEEA307}" sibTransId="{F7148650-6F88-498F-AEBF-C95EFD066871}"/>
    <dgm:cxn modelId="{B62B5518-6CDA-4618-93CA-431954206BF8}" type="presOf" srcId="{0A6C657E-1486-44E7-B916-5E222D39DBB1}" destId="{98F02F33-2F9C-43A2-9D65-55086738A0F8}" srcOrd="0" destOrd="0" presId="urn:microsoft.com/office/officeart/2005/8/layout/radial5"/>
    <dgm:cxn modelId="{79FA9531-1223-4763-9F8C-5D013E309899}" type="presOf" srcId="{7098E03A-F4BC-462A-813E-E54E73EA8D07}" destId="{B71B3D47-1E6D-4208-8609-18B18120C156}" srcOrd="1" destOrd="0" presId="urn:microsoft.com/office/officeart/2005/8/layout/radial5"/>
    <dgm:cxn modelId="{B4373ACA-8720-4474-9E0E-944296FB05C0}" srcId="{0A6C657E-1486-44E7-B916-5E222D39DBB1}" destId="{201B52CB-C8D5-4348-8B0F-9F5A6311C62A}" srcOrd="2" destOrd="0" parTransId="{7098E03A-F4BC-462A-813E-E54E73EA8D07}" sibTransId="{B5F78558-B21E-4E67-8F16-4B92159F859E}"/>
    <dgm:cxn modelId="{9A5F285F-4D25-4A2B-B211-7253307B0F8D}" type="presOf" srcId="{9667839F-7E1B-462D-9218-AEF5977CBAFA}" destId="{73206FC6-0686-49EF-BB7C-4268E51CDD87}" srcOrd="0" destOrd="0" presId="urn:microsoft.com/office/officeart/2005/8/layout/radial5"/>
    <dgm:cxn modelId="{9A7C05ED-834A-46B8-9836-817F345A5EA5}" type="presOf" srcId="{C114EB3D-A2DA-4594-AEFA-CAD3270EE571}" destId="{8436B14B-607E-4D40-A6A2-04220564DE7D}" srcOrd="1" destOrd="0" presId="urn:microsoft.com/office/officeart/2005/8/layout/radial5"/>
    <dgm:cxn modelId="{DE371A02-2331-436E-916C-4997CEC16F9A}" srcId="{0A6C657E-1486-44E7-B916-5E222D39DBB1}" destId="{9667839F-7E1B-462D-9218-AEF5977CBAFA}" srcOrd="5" destOrd="0" parTransId="{C114EB3D-A2DA-4594-AEFA-CAD3270EE571}" sibTransId="{7EA5C792-F8BD-4A06-A601-ABDB68C68E6C}"/>
    <dgm:cxn modelId="{C9B19E4F-3043-4689-AC72-FD3C5D8A6CFC}" type="presOf" srcId="{1E3F3A16-529D-42CB-B238-3EE3C9DA3F2E}" destId="{9D4063E1-FBE7-42D2-A73E-D2DF22E2FF4E}" srcOrd="0" destOrd="0" presId="urn:microsoft.com/office/officeart/2005/8/layout/radial5"/>
    <dgm:cxn modelId="{30189F48-2360-44EC-B171-ED6CE607383E}" type="presOf" srcId="{5A2487D6-4D99-47EE-B939-866375DEE594}" destId="{028E4CCB-4A39-4703-B48E-2A690E9D1A72}" srcOrd="1" destOrd="0" presId="urn:microsoft.com/office/officeart/2005/8/layout/radial5"/>
    <dgm:cxn modelId="{59D932B2-0BBF-457F-BF0B-4EA657A3A55E}" srcId="{0A6C657E-1486-44E7-B916-5E222D39DBB1}" destId="{F92ECA0B-2C03-40F4-BBAF-FC552E48DD13}" srcOrd="0" destOrd="0" parTransId="{A86658C6-587F-41ED-90AD-21D59E8D4DB1}" sibTransId="{4EF4A4B5-E4FE-49EF-B5EA-7E2E56D4E049}"/>
    <dgm:cxn modelId="{747C994B-AA69-4D1D-96C3-4B941AF7D2BF}" type="presOf" srcId="{C114EB3D-A2DA-4594-AEFA-CAD3270EE571}" destId="{DE5A22E0-3E67-4E54-B21C-C7EA26AE373F}" srcOrd="0" destOrd="0" presId="urn:microsoft.com/office/officeart/2005/8/layout/radial5"/>
    <dgm:cxn modelId="{F3FE9C48-241A-4449-A689-38F291EAF849}" type="presOf" srcId="{7098E03A-F4BC-462A-813E-E54E73EA8D07}" destId="{BC9ADBB4-ED9B-4E13-890E-26B3CFC02D79}" srcOrd="0" destOrd="0" presId="urn:microsoft.com/office/officeart/2005/8/layout/radial5"/>
    <dgm:cxn modelId="{9D25EFE4-C7BB-4417-A125-30D8B758F56E}" type="presOf" srcId="{3DBB441F-B5C8-4EE0-804D-9009BE20605D}" destId="{80BBCB61-8AA7-48CC-AD25-2F1BD9C9FAA1}" srcOrd="0" destOrd="0" presId="urn:microsoft.com/office/officeart/2005/8/layout/radial5"/>
    <dgm:cxn modelId="{A5985CCB-D7E5-4167-AAD0-983E1465A2D3}" srcId="{3DBB441F-B5C8-4EE0-804D-9009BE20605D}" destId="{0A6C657E-1486-44E7-B916-5E222D39DBB1}" srcOrd="0" destOrd="0" parTransId="{AAB1A92D-73EA-46B4-84EC-BC53C228FAF9}" sibTransId="{89405052-0049-47CA-BFEA-0B7E2F923955}"/>
    <dgm:cxn modelId="{F45B703A-9096-479B-BD27-30A00A10C9B0}" type="presOf" srcId="{A86658C6-587F-41ED-90AD-21D59E8D4DB1}" destId="{6D6992DF-3889-4C9D-A827-004AAE224E5E}" srcOrd="0" destOrd="0" presId="urn:microsoft.com/office/officeart/2005/8/layout/radial5"/>
    <dgm:cxn modelId="{644DEE7C-0585-4116-A0B6-006CF2ECB3C8}" srcId="{0A6C657E-1486-44E7-B916-5E222D39DBB1}" destId="{789D63DB-D50C-4BB5-97FB-0E04328D4824}" srcOrd="4" destOrd="0" parTransId="{5A2487D6-4D99-47EE-B939-866375DEE594}" sibTransId="{BB76D0B7-10F5-412D-8604-6FE73DF7D8CD}"/>
    <dgm:cxn modelId="{7D6CFA7F-F98A-4B3A-9D56-0C71BEA96166}" type="presOf" srcId="{FF204A88-E009-44A9-84E8-9661A36192C7}" destId="{308D0B87-978D-4691-8723-DC9E6BBAED57}" srcOrd="1" destOrd="0" presId="urn:microsoft.com/office/officeart/2005/8/layout/radial5"/>
    <dgm:cxn modelId="{69414D36-B420-4272-91E4-B63EB7484306}" type="presOf" srcId="{79C03E52-5085-4B12-ABA0-E1612BEEA307}" destId="{5807D1CD-6ADE-41C1-AD1F-3546CE047A16}" srcOrd="0" destOrd="0" presId="urn:microsoft.com/office/officeart/2005/8/layout/radial5"/>
    <dgm:cxn modelId="{36D04A12-F0C5-45DA-A89D-21EC49B2AC6D}" type="presOf" srcId="{A86658C6-587F-41ED-90AD-21D59E8D4DB1}" destId="{65D6154A-FDF5-4A48-86F5-FC00F731FF27}" srcOrd="1" destOrd="0" presId="urn:microsoft.com/office/officeart/2005/8/layout/radial5"/>
    <dgm:cxn modelId="{19575A61-31C5-4FB0-907F-13C79399D54F}" type="presOf" srcId="{F92ECA0B-2C03-40F4-BBAF-FC552E48DD13}" destId="{D6CEA08F-80CA-4DC5-AF6E-BB80D3AB10A4}" srcOrd="0" destOrd="0" presId="urn:microsoft.com/office/officeart/2005/8/layout/radial5"/>
    <dgm:cxn modelId="{E03FF237-D2E5-4B6A-A59F-1E832A44935F}" type="presOf" srcId="{789D63DB-D50C-4BB5-97FB-0E04328D4824}" destId="{464972B8-AF58-4A58-B5EF-7EC73A765C3A}" srcOrd="0" destOrd="0" presId="urn:microsoft.com/office/officeart/2005/8/layout/radial5"/>
    <dgm:cxn modelId="{CC067349-7D81-4D4A-BBE8-B25BCB7AD1DD}" type="presParOf" srcId="{80BBCB61-8AA7-48CC-AD25-2F1BD9C9FAA1}" destId="{98F02F33-2F9C-43A2-9D65-55086738A0F8}" srcOrd="0" destOrd="0" presId="urn:microsoft.com/office/officeart/2005/8/layout/radial5"/>
    <dgm:cxn modelId="{F74278A8-6E08-49A1-BBDF-DB88DBF5977A}" type="presParOf" srcId="{80BBCB61-8AA7-48CC-AD25-2F1BD9C9FAA1}" destId="{6D6992DF-3889-4C9D-A827-004AAE224E5E}" srcOrd="1" destOrd="0" presId="urn:microsoft.com/office/officeart/2005/8/layout/radial5"/>
    <dgm:cxn modelId="{FDCCCCDD-5909-4666-A6CC-F54661DA07AC}" type="presParOf" srcId="{6D6992DF-3889-4C9D-A827-004AAE224E5E}" destId="{65D6154A-FDF5-4A48-86F5-FC00F731FF27}" srcOrd="0" destOrd="0" presId="urn:microsoft.com/office/officeart/2005/8/layout/radial5"/>
    <dgm:cxn modelId="{B6C31DF2-1515-4642-A735-2C5C41F56F20}" type="presParOf" srcId="{80BBCB61-8AA7-48CC-AD25-2F1BD9C9FAA1}" destId="{D6CEA08F-80CA-4DC5-AF6E-BB80D3AB10A4}" srcOrd="2" destOrd="0" presId="urn:microsoft.com/office/officeart/2005/8/layout/radial5"/>
    <dgm:cxn modelId="{A6B3FF0D-18D3-4EAE-9D58-97C6D9FEC66B}" type="presParOf" srcId="{80BBCB61-8AA7-48CC-AD25-2F1BD9C9FAA1}" destId="{B0C8AC87-B4F5-4AA1-A887-F1A0F45FA9BC}" srcOrd="3" destOrd="0" presId="urn:microsoft.com/office/officeart/2005/8/layout/radial5"/>
    <dgm:cxn modelId="{C816E416-84F7-4326-BE24-EB3DAF333951}" type="presParOf" srcId="{B0C8AC87-B4F5-4AA1-A887-F1A0F45FA9BC}" destId="{308D0B87-978D-4691-8723-DC9E6BBAED57}" srcOrd="0" destOrd="0" presId="urn:microsoft.com/office/officeart/2005/8/layout/radial5"/>
    <dgm:cxn modelId="{7959E20C-984D-46B7-865E-068A9B395AB3}" type="presParOf" srcId="{80BBCB61-8AA7-48CC-AD25-2F1BD9C9FAA1}" destId="{BD02C63F-BE28-48C4-9B48-1CDDB6A1DB80}" srcOrd="4" destOrd="0" presId="urn:microsoft.com/office/officeart/2005/8/layout/radial5"/>
    <dgm:cxn modelId="{AF7F744D-9073-4448-BA6A-7D8268AA6850}" type="presParOf" srcId="{80BBCB61-8AA7-48CC-AD25-2F1BD9C9FAA1}" destId="{BC9ADBB4-ED9B-4E13-890E-26B3CFC02D79}" srcOrd="5" destOrd="0" presId="urn:microsoft.com/office/officeart/2005/8/layout/radial5"/>
    <dgm:cxn modelId="{04E65040-C1ED-4D45-B6BE-6AA16CE7A666}" type="presParOf" srcId="{BC9ADBB4-ED9B-4E13-890E-26B3CFC02D79}" destId="{B71B3D47-1E6D-4208-8609-18B18120C156}" srcOrd="0" destOrd="0" presId="urn:microsoft.com/office/officeart/2005/8/layout/radial5"/>
    <dgm:cxn modelId="{9534808D-A1A4-4090-9A98-0E025E63EC17}" type="presParOf" srcId="{80BBCB61-8AA7-48CC-AD25-2F1BD9C9FAA1}" destId="{AC448875-49A5-4628-AFEC-6536498AD9A3}" srcOrd="6" destOrd="0" presId="urn:microsoft.com/office/officeart/2005/8/layout/radial5"/>
    <dgm:cxn modelId="{A1DCCE91-D2D8-4F36-B471-2F82FFBD32B4}" type="presParOf" srcId="{80BBCB61-8AA7-48CC-AD25-2F1BD9C9FAA1}" destId="{5807D1CD-6ADE-41C1-AD1F-3546CE047A16}" srcOrd="7" destOrd="0" presId="urn:microsoft.com/office/officeart/2005/8/layout/radial5"/>
    <dgm:cxn modelId="{47C2F5EC-1E1D-4027-94FF-6085DA1B2C85}" type="presParOf" srcId="{5807D1CD-6ADE-41C1-AD1F-3546CE047A16}" destId="{3BBB419A-81A2-4A22-979F-E94237C894D7}" srcOrd="0" destOrd="0" presId="urn:microsoft.com/office/officeart/2005/8/layout/radial5"/>
    <dgm:cxn modelId="{0854B581-90E9-4260-82E5-95D70BEC09F3}" type="presParOf" srcId="{80BBCB61-8AA7-48CC-AD25-2F1BD9C9FAA1}" destId="{9D4063E1-FBE7-42D2-A73E-D2DF22E2FF4E}" srcOrd="8" destOrd="0" presId="urn:microsoft.com/office/officeart/2005/8/layout/radial5"/>
    <dgm:cxn modelId="{F82A6096-48A8-49BC-8A50-4BAC91C5B8CF}" type="presParOf" srcId="{80BBCB61-8AA7-48CC-AD25-2F1BD9C9FAA1}" destId="{30DDC163-92E5-4086-9615-09924200ABDE}" srcOrd="9" destOrd="0" presId="urn:microsoft.com/office/officeart/2005/8/layout/radial5"/>
    <dgm:cxn modelId="{532D5A4E-8577-4CC3-80A9-5C44AEC62C0E}" type="presParOf" srcId="{30DDC163-92E5-4086-9615-09924200ABDE}" destId="{028E4CCB-4A39-4703-B48E-2A690E9D1A72}" srcOrd="0" destOrd="0" presId="urn:microsoft.com/office/officeart/2005/8/layout/radial5"/>
    <dgm:cxn modelId="{23EBF5D4-227A-4C58-93DE-112540B3D395}" type="presParOf" srcId="{80BBCB61-8AA7-48CC-AD25-2F1BD9C9FAA1}" destId="{464972B8-AF58-4A58-B5EF-7EC73A765C3A}" srcOrd="10" destOrd="0" presId="urn:microsoft.com/office/officeart/2005/8/layout/radial5"/>
    <dgm:cxn modelId="{1112C451-4F4D-4241-AF97-4399FB6915D3}" type="presParOf" srcId="{80BBCB61-8AA7-48CC-AD25-2F1BD9C9FAA1}" destId="{DE5A22E0-3E67-4E54-B21C-C7EA26AE373F}" srcOrd="11" destOrd="0" presId="urn:microsoft.com/office/officeart/2005/8/layout/radial5"/>
    <dgm:cxn modelId="{94B6EE55-E083-4759-889D-85053C39DB28}" type="presParOf" srcId="{DE5A22E0-3E67-4E54-B21C-C7EA26AE373F}" destId="{8436B14B-607E-4D40-A6A2-04220564DE7D}" srcOrd="0" destOrd="0" presId="urn:microsoft.com/office/officeart/2005/8/layout/radial5"/>
    <dgm:cxn modelId="{68791006-0220-4331-9EF8-0DDFAF457086}" type="presParOf" srcId="{80BBCB61-8AA7-48CC-AD25-2F1BD9C9FAA1}" destId="{73206FC6-0686-49EF-BB7C-4268E51CDD87}" srcOrd="12" destOrd="0" presId="urn:microsoft.com/office/officeart/2005/8/layout/radial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02F33-2F9C-43A2-9D65-55086738A0F8}">
      <dsp:nvSpPr>
        <dsp:cNvPr id="0" name=""/>
        <dsp:cNvSpPr/>
      </dsp:nvSpPr>
      <dsp:spPr>
        <a:xfrm>
          <a:off x="4060432" y="2306293"/>
          <a:ext cx="1636527" cy="15643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lvl="0" algn="ctr" defTabSz="2222500">
            <a:lnSpc>
              <a:spcPct val="90000"/>
            </a:lnSpc>
            <a:spcBef>
              <a:spcPct val="0"/>
            </a:spcBef>
            <a:spcAft>
              <a:spcPct val="35000"/>
            </a:spcAft>
          </a:pPr>
          <a:r>
            <a:rPr lang="cs-CZ" sz="5000" kern="1200" dirty="0" smtClean="0"/>
            <a:t>DFA</a:t>
          </a:r>
          <a:endParaRPr lang="cs-CZ" sz="5000" kern="1200" dirty="0"/>
        </a:p>
      </dsp:txBody>
      <dsp:txXfrm>
        <a:off x="4300096" y="2535390"/>
        <a:ext cx="1157199" cy="1106181"/>
      </dsp:txXfrm>
    </dsp:sp>
    <dsp:sp modelId="{6D6992DF-3889-4C9D-A827-004AAE224E5E}">
      <dsp:nvSpPr>
        <dsp:cNvPr id="0" name=""/>
        <dsp:cNvSpPr/>
      </dsp:nvSpPr>
      <dsp:spPr>
        <a:xfrm rot="16200000">
          <a:off x="4699814" y="1712206"/>
          <a:ext cx="357762" cy="60236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cs-CZ" sz="2000" kern="1200"/>
        </a:p>
      </dsp:txBody>
      <dsp:txXfrm>
        <a:off x="4753479" y="1886343"/>
        <a:ext cx="250433" cy="361418"/>
      </dsp:txXfrm>
    </dsp:sp>
    <dsp:sp modelId="{D6CEA08F-80CA-4DC5-AF6E-BB80D3AB10A4}">
      <dsp:nvSpPr>
        <dsp:cNvPr id="0" name=""/>
        <dsp:cNvSpPr/>
      </dsp:nvSpPr>
      <dsp:spPr>
        <a:xfrm>
          <a:off x="3972078" y="-69291"/>
          <a:ext cx="1813234" cy="1771655"/>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cs-CZ" sz="2000" kern="1200" dirty="0" smtClean="0"/>
            <a:t>počítačová</a:t>
          </a:r>
          <a:endParaRPr lang="cs-CZ" sz="2000" kern="1200" dirty="0"/>
        </a:p>
      </dsp:txBody>
      <dsp:txXfrm>
        <a:off x="4237620" y="190162"/>
        <a:ext cx="1282150" cy="1252749"/>
      </dsp:txXfrm>
    </dsp:sp>
    <dsp:sp modelId="{B0C8AC87-B4F5-4AA1-A887-F1A0F45FA9BC}">
      <dsp:nvSpPr>
        <dsp:cNvPr id="0" name=""/>
        <dsp:cNvSpPr/>
      </dsp:nvSpPr>
      <dsp:spPr>
        <a:xfrm rot="19800000">
          <a:off x="5680198" y="2250189"/>
          <a:ext cx="345578" cy="55156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cs-CZ" sz="2300" kern="1200"/>
        </a:p>
      </dsp:txBody>
      <dsp:txXfrm>
        <a:off x="5687143" y="2386421"/>
        <a:ext cx="241905" cy="330940"/>
      </dsp:txXfrm>
    </dsp:sp>
    <dsp:sp modelId="{BD02C63F-BE28-48C4-9B48-1CDDB6A1DB80}">
      <dsp:nvSpPr>
        <dsp:cNvPr id="0" name=""/>
        <dsp:cNvSpPr/>
      </dsp:nvSpPr>
      <dsp:spPr>
        <a:xfrm>
          <a:off x="6035127" y="1141378"/>
          <a:ext cx="1622261" cy="1622261"/>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cs-CZ" sz="2000" kern="1200" smtClean="0"/>
            <a:t>síťová</a:t>
          </a:r>
          <a:endParaRPr lang="cs-CZ" sz="2000" kern="1200" dirty="0"/>
        </a:p>
      </dsp:txBody>
      <dsp:txXfrm>
        <a:off x="6272702" y="1378953"/>
        <a:ext cx="1147111" cy="1147111"/>
      </dsp:txXfrm>
    </dsp:sp>
    <dsp:sp modelId="{BC9ADBB4-ED9B-4E13-890E-26B3CFC02D79}">
      <dsp:nvSpPr>
        <dsp:cNvPr id="0" name=""/>
        <dsp:cNvSpPr/>
      </dsp:nvSpPr>
      <dsp:spPr>
        <a:xfrm rot="1800000">
          <a:off x="5648694" y="3327946"/>
          <a:ext cx="332855" cy="602362"/>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cs-CZ" sz="2000" kern="1200"/>
        </a:p>
      </dsp:txBody>
      <dsp:txXfrm>
        <a:off x="5655383" y="3423454"/>
        <a:ext cx="232999" cy="361418"/>
      </dsp:txXfrm>
    </dsp:sp>
    <dsp:sp modelId="{AC448875-49A5-4628-AFEC-6536498AD9A3}">
      <dsp:nvSpPr>
        <dsp:cNvPr id="0" name=""/>
        <dsp:cNvSpPr/>
      </dsp:nvSpPr>
      <dsp:spPr>
        <a:xfrm>
          <a:off x="5939640" y="3338626"/>
          <a:ext cx="1813234" cy="177165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cs-CZ" sz="2000" kern="1200" dirty="0" smtClean="0"/>
            <a:t>škodlivého kódu</a:t>
          </a:r>
          <a:endParaRPr lang="cs-CZ" sz="2000" kern="1200" dirty="0"/>
        </a:p>
      </dsp:txBody>
      <dsp:txXfrm>
        <a:off x="6205182" y="3598079"/>
        <a:ext cx="1282150" cy="1252749"/>
      </dsp:txXfrm>
    </dsp:sp>
    <dsp:sp modelId="{5807D1CD-6ADE-41C1-AD1F-3546CE047A16}">
      <dsp:nvSpPr>
        <dsp:cNvPr id="0" name=""/>
        <dsp:cNvSpPr/>
      </dsp:nvSpPr>
      <dsp:spPr>
        <a:xfrm rot="5400000">
          <a:off x="4699814" y="3862393"/>
          <a:ext cx="357762" cy="602362"/>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cs-CZ" sz="2000" kern="1200"/>
        </a:p>
      </dsp:txBody>
      <dsp:txXfrm>
        <a:off x="4753479" y="3929201"/>
        <a:ext cx="250433" cy="361418"/>
      </dsp:txXfrm>
    </dsp:sp>
    <dsp:sp modelId="{9D4063E1-FBE7-42D2-A73E-D2DF22E2FF4E}">
      <dsp:nvSpPr>
        <dsp:cNvPr id="0" name=""/>
        <dsp:cNvSpPr/>
      </dsp:nvSpPr>
      <dsp:spPr>
        <a:xfrm>
          <a:off x="3972078" y="4474598"/>
          <a:ext cx="1813234" cy="177165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cs-CZ" sz="2000" kern="1200" dirty="0" err="1" smtClean="0"/>
            <a:t>cloud</a:t>
          </a:r>
          <a:endParaRPr lang="cs-CZ" sz="2000" kern="1200" dirty="0"/>
        </a:p>
      </dsp:txBody>
      <dsp:txXfrm>
        <a:off x="4237620" y="4734051"/>
        <a:ext cx="1282150" cy="1252749"/>
      </dsp:txXfrm>
    </dsp:sp>
    <dsp:sp modelId="{30DDC163-92E5-4086-9615-09924200ABDE}">
      <dsp:nvSpPr>
        <dsp:cNvPr id="0" name=""/>
        <dsp:cNvSpPr/>
      </dsp:nvSpPr>
      <dsp:spPr>
        <a:xfrm rot="9000000">
          <a:off x="3775842" y="3327946"/>
          <a:ext cx="332855" cy="602362"/>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cs-CZ" sz="2000" kern="1200"/>
        </a:p>
      </dsp:txBody>
      <dsp:txXfrm rot="10800000">
        <a:off x="3869009" y="3423454"/>
        <a:ext cx="232999" cy="361418"/>
      </dsp:txXfrm>
    </dsp:sp>
    <dsp:sp modelId="{464972B8-AF58-4A58-B5EF-7EC73A765C3A}">
      <dsp:nvSpPr>
        <dsp:cNvPr id="0" name=""/>
        <dsp:cNvSpPr/>
      </dsp:nvSpPr>
      <dsp:spPr>
        <a:xfrm>
          <a:off x="2004516" y="3338626"/>
          <a:ext cx="1813234" cy="1771655"/>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cs-CZ" sz="2000" kern="1200" dirty="0" smtClean="0"/>
            <a:t>mobilních zařízení</a:t>
          </a:r>
          <a:endParaRPr lang="cs-CZ" sz="2000" kern="1200" dirty="0"/>
        </a:p>
      </dsp:txBody>
      <dsp:txXfrm>
        <a:off x="2270058" y="3598079"/>
        <a:ext cx="1282150" cy="1252749"/>
      </dsp:txXfrm>
    </dsp:sp>
    <dsp:sp modelId="{DE5A22E0-3E67-4E54-B21C-C7EA26AE373F}">
      <dsp:nvSpPr>
        <dsp:cNvPr id="0" name=""/>
        <dsp:cNvSpPr/>
      </dsp:nvSpPr>
      <dsp:spPr>
        <a:xfrm rot="12600000">
          <a:off x="3731614" y="2250189"/>
          <a:ext cx="345578" cy="551568"/>
        </a:xfrm>
        <a:prstGeom prst="rightArrow">
          <a:avLst>
            <a:gd name="adj1" fmla="val 60000"/>
            <a:gd name="adj2" fmla="val 50000"/>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cs-CZ" sz="3200" kern="1200"/>
        </a:p>
      </dsp:txBody>
      <dsp:txXfrm rot="10800000">
        <a:off x="3828342" y="2386421"/>
        <a:ext cx="241905" cy="330940"/>
      </dsp:txXfrm>
    </dsp:sp>
    <dsp:sp modelId="{73206FC6-0686-49EF-BB7C-4268E51CDD87}">
      <dsp:nvSpPr>
        <dsp:cNvPr id="0" name=""/>
        <dsp:cNvSpPr/>
      </dsp:nvSpPr>
      <dsp:spPr>
        <a:xfrm>
          <a:off x="2100003" y="1141378"/>
          <a:ext cx="1622261" cy="1622261"/>
        </a:xfrm>
        <a:prstGeom prst="ellipse">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cs-CZ" sz="2000" kern="1200" dirty="0" smtClean="0"/>
            <a:t>…</a:t>
          </a:r>
          <a:br>
            <a:rPr lang="cs-CZ" sz="2000" kern="1200" dirty="0" smtClean="0"/>
          </a:br>
          <a:r>
            <a:rPr lang="cs-CZ" sz="2000" kern="1200" dirty="0" smtClean="0"/>
            <a:t>…</a:t>
          </a:r>
          <a:br>
            <a:rPr lang="cs-CZ" sz="2000" kern="1200" dirty="0" smtClean="0"/>
          </a:br>
          <a:r>
            <a:rPr lang="cs-CZ" sz="2000" kern="1200" dirty="0" smtClean="0"/>
            <a:t>…</a:t>
          </a:r>
          <a:endParaRPr lang="cs-CZ" sz="2000" kern="1200" dirty="0"/>
        </a:p>
      </dsp:txBody>
      <dsp:txXfrm>
        <a:off x="2337578" y="1378953"/>
        <a:ext cx="1147111" cy="11471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02F33-2F9C-43A2-9D65-55086738A0F8}">
      <dsp:nvSpPr>
        <dsp:cNvPr id="0" name=""/>
        <dsp:cNvSpPr/>
      </dsp:nvSpPr>
      <dsp:spPr>
        <a:xfrm>
          <a:off x="4388313" y="2613619"/>
          <a:ext cx="1247465" cy="119246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lvl="0" algn="ctr" defTabSz="1689100">
            <a:lnSpc>
              <a:spcPct val="90000"/>
            </a:lnSpc>
            <a:spcBef>
              <a:spcPct val="0"/>
            </a:spcBef>
            <a:spcAft>
              <a:spcPct val="35000"/>
            </a:spcAft>
          </a:pPr>
          <a:r>
            <a:rPr lang="cs-CZ" sz="3800" kern="1200" dirty="0" smtClean="0"/>
            <a:t>DFA</a:t>
          </a:r>
          <a:endParaRPr lang="cs-CZ" sz="3800" kern="1200" dirty="0"/>
        </a:p>
      </dsp:txBody>
      <dsp:txXfrm>
        <a:off x="4571000" y="2788252"/>
        <a:ext cx="882091" cy="843201"/>
      </dsp:txXfrm>
    </dsp:sp>
    <dsp:sp modelId="{6D6992DF-3889-4C9D-A827-004AAE224E5E}">
      <dsp:nvSpPr>
        <dsp:cNvPr id="0" name=""/>
        <dsp:cNvSpPr/>
      </dsp:nvSpPr>
      <dsp:spPr>
        <a:xfrm rot="16200000">
          <a:off x="4592899" y="1624697"/>
          <a:ext cx="838293" cy="60519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cs-CZ" sz="1400" kern="1200"/>
        </a:p>
      </dsp:txBody>
      <dsp:txXfrm>
        <a:off x="4683679" y="1836516"/>
        <a:ext cx="656734" cy="363118"/>
      </dsp:txXfrm>
    </dsp:sp>
    <dsp:sp modelId="{D6CEA08F-80CA-4DC5-AF6E-BB80D3AB10A4}">
      <dsp:nvSpPr>
        <dsp:cNvPr id="0" name=""/>
        <dsp:cNvSpPr/>
      </dsp:nvSpPr>
      <dsp:spPr>
        <a:xfrm>
          <a:off x="4374428" y="-47474"/>
          <a:ext cx="1275235" cy="12459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cs-CZ" sz="1400" kern="1200" dirty="0" smtClean="0"/>
            <a:t>počítačová (živá/neživá)</a:t>
          </a:r>
          <a:endParaRPr lang="cs-CZ" sz="1400" kern="1200" dirty="0"/>
        </a:p>
      </dsp:txBody>
      <dsp:txXfrm>
        <a:off x="4561182" y="134997"/>
        <a:ext cx="901727" cy="881051"/>
      </dsp:txXfrm>
    </dsp:sp>
    <dsp:sp modelId="{12D4C4D1-830A-42A4-811C-FBBF071BEACF}">
      <dsp:nvSpPr>
        <dsp:cNvPr id="0" name=""/>
        <dsp:cNvSpPr/>
      </dsp:nvSpPr>
      <dsp:spPr>
        <a:xfrm rot="18163636">
          <a:off x="5290844" y="1826681"/>
          <a:ext cx="831286" cy="60519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cs-CZ" sz="1400" kern="1200"/>
        </a:p>
      </dsp:txBody>
      <dsp:txXfrm>
        <a:off x="5332544" y="2024089"/>
        <a:ext cx="649727" cy="363118"/>
      </dsp:txXfrm>
    </dsp:sp>
    <dsp:sp modelId="{210FAACE-D262-4B72-8C52-D38CCCB16EA8}">
      <dsp:nvSpPr>
        <dsp:cNvPr id="0" name=""/>
        <dsp:cNvSpPr/>
      </dsp:nvSpPr>
      <dsp:spPr>
        <a:xfrm>
          <a:off x="5798655" y="370716"/>
          <a:ext cx="1275235" cy="124599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cs-CZ" sz="1400" kern="1200" dirty="0" smtClean="0"/>
            <a:t>síťová</a:t>
          </a:r>
          <a:endParaRPr lang="cs-CZ" sz="1400" kern="1200" dirty="0"/>
        </a:p>
      </dsp:txBody>
      <dsp:txXfrm>
        <a:off x="5985409" y="553187"/>
        <a:ext cx="901727" cy="881051"/>
      </dsp:txXfrm>
    </dsp:sp>
    <dsp:sp modelId="{BC9ADBB4-ED9B-4E13-890E-26B3CFC02D79}">
      <dsp:nvSpPr>
        <dsp:cNvPr id="0" name=""/>
        <dsp:cNvSpPr/>
      </dsp:nvSpPr>
      <dsp:spPr>
        <a:xfrm rot="20127273">
          <a:off x="5775001" y="2372074"/>
          <a:ext cx="817852" cy="60519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cs-CZ" sz="1400" kern="1200"/>
        </a:p>
      </dsp:txBody>
      <dsp:txXfrm>
        <a:off x="5783205" y="2530824"/>
        <a:ext cx="636293" cy="363118"/>
      </dsp:txXfrm>
    </dsp:sp>
    <dsp:sp modelId="{AC448875-49A5-4628-AFEC-6536498AD9A3}">
      <dsp:nvSpPr>
        <dsp:cNvPr id="0" name=""/>
        <dsp:cNvSpPr/>
      </dsp:nvSpPr>
      <dsp:spPr>
        <a:xfrm>
          <a:off x="6770699" y="1492516"/>
          <a:ext cx="1275235" cy="1245993"/>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cs-CZ" sz="1400" kern="1200" dirty="0" smtClean="0"/>
            <a:t>škodlivého kódu</a:t>
          </a:r>
          <a:endParaRPr lang="cs-CZ" sz="1400" kern="1200" dirty="0"/>
        </a:p>
      </dsp:txBody>
      <dsp:txXfrm>
        <a:off x="6957453" y="1674987"/>
        <a:ext cx="901727" cy="881051"/>
      </dsp:txXfrm>
    </dsp:sp>
    <dsp:sp modelId="{5807D1CD-6ADE-41C1-AD1F-3546CE047A16}">
      <dsp:nvSpPr>
        <dsp:cNvPr id="0" name=""/>
        <dsp:cNvSpPr/>
      </dsp:nvSpPr>
      <dsp:spPr>
        <a:xfrm rot="490909">
          <a:off x="5881453" y="3090765"/>
          <a:ext cx="813876" cy="60519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cs-CZ" sz="1400" kern="1200"/>
        </a:p>
      </dsp:txBody>
      <dsp:txXfrm>
        <a:off x="5882377" y="3198885"/>
        <a:ext cx="632317" cy="363118"/>
      </dsp:txXfrm>
    </dsp:sp>
    <dsp:sp modelId="{9D4063E1-FBE7-42D2-A73E-D2DF22E2FF4E}">
      <dsp:nvSpPr>
        <dsp:cNvPr id="0" name=""/>
        <dsp:cNvSpPr/>
      </dsp:nvSpPr>
      <dsp:spPr>
        <a:xfrm>
          <a:off x="6981945" y="2961761"/>
          <a:ext cx="1275235" cy="12459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cs-CZ" sz="1400" kern="1200" dirty="0" smtClean="0"/>
            <a:t>operační paměti</a:t>
          </a:r>
          <a:endParaRPr lang="cs-CZ" sz="1400" kern="1200" dirty="0"/>
        </a:p>
      </dsp:txBody>
      <dsp:txXfrm>
        <a:off x="7168699" y="3144232"/>
        <a:ext cx="901727" cy="881051"/>
      </dsp:txXfrm>
    </dsp:sp>
    <dsp:sp modelId="{30DDC163-92E5-4086-9615-09924200ABDE}">
      <dsp:nvSpPr>
        <dsp:cNvPr id="0" name=""/>
        <dsp:cNvSpPr/>
      </dsp:nvSpPr>
      <dsp:spPr>
        <a:xfrm rot="2454545">
          <a:off x="5572064" y="3749681"/>
          <a:ext cx="824387" cy="60519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cs-CZ" sz="1400" kern="1200"/>
        </a:p>
      </dsp:txBody>
      <dsp:txXfrm>
        <a:off x="5594237" y="3811272"/>
        <a:ext cx="642828" cy="363118"/>
      </dsp:txXfrm>
    </dsp:sp>
    <dsp:sp modelId="{464972B8-AF58-4A58-B5EF-7EC73A765C3A}">
      <dsp:nvSpPr>
        <dsp:cNvPr id="0" name=""/>
        <dsp:cNvSpPr/>
      </dsp:nvSpPr>
      <dsp:spPr>
        <a:xfrm>
          <a:off x="6365322" y="4311976"/>
          <a:ext cx="1275235" cy="124599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cs-CZ" sz="1400" kern="1200" dirty="0" smtClean="0"/>
            <a:t>mobilních zařízení</a:t>
          </a:r>
          <a:endParaRPr lang="cs-CZ" sz="1400" kern="1200" dirty="0"/>
        </a:p>
      </dsp:txBody>
      <dsp:txXfrm>
        <a:off x="6552076" y="4494447"/>
        <a:ext cx="901727" cy="881051"/>
      </dsp:txXfrm>
    </dsp:sp>
    <dsp:sp modelId="{CFB7B70D-0202-42BF-BD8B-DE48FF519EDA}">
      <dsp:nvSpPr>
        <dsp:cNvPr id="0" name=""/>
        <dsp:cNvSpPr/>
      </dsp:nvSpPr>
      <dsp:spPr>
        <a:xfrm rot="4418182">
          <a:off x="4955321" y="4138350"/>
          <a:ext cx="836412" cy="60519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cs-CZ" sz="1400" kern="1200"/>
        </a:p>
      </dsp:txBody>
      <dsp:txXfrm>
        <a:off x="5020525" y="4172287"/>
        <a:ext cx="654853" cy="363118"/>
      </dsp:txXfrm>
    </dsp:sp>
    <dsp:sp modelId="{D3F544F0-08E6-47EA-99A3-97FB518CF966}">
      <dsp:nvSpPr>
        <dsp:cNvPr id="0" name=""/>
        <dsp:cNvSpPr/>
      </dsp:nvSpPr>
      <dsp:spPr>
        <a:xfrm>
          <a:off x="5116605" y="5114478"/>
          <a:ext cx="1275235" cy="124599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cs-CZ" sz="1400" kern="1200" dirty="0" smtClean="0"/>
            <a:t>virtuálních systémů</a:t>
          </a:r>
          <a:endParaRPr lang="cs-CZ" sz="1400" kern="1200" dirty="0"/>
        </a:p>
      </dsp:txBody>
      <dsp:txXfrm>
        <a:off x="5303359" y="5296949"/>
        <a:ext cx="901727" cy="881051"/>
      </dsp:txXfrm>
    </dsp:sp>
    <dsp:sp modelId="{736FCDFD-C92F-412D-A9E2-888DB5344F9E}">
      <dsp:nvSpPr>
        <dsp:cNvPr id="0" name=""/>
        <dsp:cNvSpPr/>
      </dsp:nvSpPr>
      <dsp:spPr>
        <a:xfrm rot="6381818">
          <a:off x="4254852" y="4188836"/>
          <a:ext cx="776759" cy="55416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cs-CZ" sz="2300" kern="1200"/>
        </a:p>
      </dsp:txBody>
      <dsp:txXfrm rot="10800000">
        <a:off x="4361395" y="4219912"/>
        <a:ext cx="610510" cy="332497"/>
      </dsp:txXfrm>
    </dsp:sp>
    <dsp:sp modelId="{2E3C191C-54C1-425B-8322-0ABC3ACFE6A7}">
      <dsp:nvSpPr>
        <dsp:cNvPr id="0" name=""/>
        <dsp:cNvSpPr/>
      </dsp:nvSpPr>
      <dsp:spPr>
        <a:xfrm>
          <a:off x="3699406" y="5167012"/>
          <a:ext cx="1140925" cy="1140925"/>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cs-CZ" sz="1400" kern="1200" dirty="0" err="1" smtClean="0"/>
            <a:t>Cloudová</a:t>
          </a:r>
          <a:endParaRPr lang="cs-CZ" sz="1400" kern="1200" dirty="0"/>
        </a:p>
      </dsp:txBody>
      <dsp:txXfrm>
        <a:off x="3866491" y="5334097"/>
        <a:ext cx="806755" cy="806755"/>
      </dsp:txXfrm>
    </dsp:sp>
    <dsp:sp modelId="{069E716B-1ADA-4865-B458-558C56723EA8}">
      <dsp:nvSpPr>
        <dsp:cNvPr id="0" name=""/>
        <dsp:cNvSpPr/>
      </dsp:nvSpPr>
      <dsp:spPr>
        <a:xfrm rot="8345455">
          <a:off x="3632680" y="3794495"/>
          <a:ext cx="769764" cy="55416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cs-CZ" sz="2300" kern="1200"/>
        </a:p>
      </dsp:txBody>
      <dsp:txXfrm rot="10800000">
        <a:off x="3778626" y="3850893"/>
        <a:ext cx="603515" cy="332497"/>
      </dsp:txXfrm>
    </dsp:sp>
    <dsp:sp modelId="{DD4BD187-DAE2-4449-8D1F-19DA8C5007D1}">
      <dsp:nvSpPr>
        <dsp:cNvPr id="0" name=""/>
        <dsp:cNvSpPr/>
      </dsp:nvSpPr>
      <dsp:spPr>
        <a:xfrm>
          <a:off x="2450688" y="4364510"/>
          <a:ext cx="1140925" cy="114092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cs-CZ" sz="1400" kern="1200" dirty="0" smtClean="0"/>
            <a:t>…</a:t>
          </a:r>
          <a:endParaRPr lang="cs-CZ" sz="1400" kern="1200" dirty="0"/>
        </a:p>
      </dsp:txBody>
      <dsp:txXfrm>
        <a:off x="2617773" y="4531595"/>
        <a:ext cx="806755" cy="806755"/>
      </dsp:txXfrm>
    </dsp:sp>
    <dsp:sp modelId="{AD2371E3-8B51-48A4-93CE-9DD54331685D}">
      <dsp:nvSpPr>
        <dsp:cNvPr id="0" name=""/>
        <dsp:cNvSpPr/>
      </dsp:nvSpPr>
      <dsp:spPr>
        <a:xfrm rot="10309091">
          <a:off x="3328762" y="3090765"/>
          <a:ext cx="813876" cy="605196"/>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cs-CZ" sz="1400" kern="1200"/>
        </a:p>
      </dsp:txBody>
      <dsp:txXfrm rot="10800000">
        <a:off x="3509397" y="3198885"/>
        <a:ext cx="632317" cy="363118"/>
      </dsp:txXfrm>
    </dsp:sp>
    <dsp:sp modelId="{5E664CBA-7B1F-43FE-B3E9-EA87C0C86055}">
      <dsp:nvSpPr>
        <dsp:cNvPr id="0" name=""/>
        <dsp:cNvSpPr/>
      </dsp:nvSpPr>
      <dsp:spPr>
        <a:xfrm>
          <a:off x="1766911" y="2961761"/>
          <a:ext cx="1275235" cy="124599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cs-CZ" sz="1400" kern="1200" dirty="0" smtClean="0"/>
            <a:t>databází</a:t>
          </a:r>
          <a:endParaRPr lang="cs-CZ" sz="1400" kern="1200" dirty="0"/>
        </a:p>
      </dsp:txBody>
      <dsp:txXfrm>
        <a:off x="1953665" y="3144232"/>
        <a:ext cx="901727" cy="881051"/>
      </dsp:txXfrm>
    </dsp:sp>
    <dsp:sp modelId="{11634B86-7D8D-4453-BEA0-B7A3ED00C693}">
      <dsp:nvSpPr>
        <dsp:cNvPr id="0" name=""/>
        <dsp:cNvSpPr/>
      </dsp:nvSpPr>
      <dsp:spPr>
        <a:xfrm rot="12272727">
          <a:off x="3431237" y="2372074"/>
          <a:ext cx="817852" cy="605196"/>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cs-CZ" sz="1400" kern="1200"/>
        </a:p>
      </dsp:txBody>
      <dsp:txXfrm rot="10800000">
        <a:off x="3604592" y="2530824"/>
        <a:ext cx="636293" cy="363118"/>
      </dsp:txXfrm>
    </dsp:sp>
    <dsp:sp modelId="{274D024E-B547-47BB-AED5-DAF9E27FC025}">
      <dsp:nvSpPr>
        <dsp:cNvPr id="0" name=""/>
        <dsp:cNvSpPr/>
      </dsp:nvSpPr>
      <dsp:spPr>
        <a:xfrm>
          <a:off x="1978156" y="1492516"/>
          <a:ext cx="1275235" cy="124599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cs-CZ" sz="1400" kern="1200" smtClean="0"/>
            <a:t>e-mailové komunikace</a:t>
          </a:r>
          <a:endParaRPr lang="cs-CZ" sz="1400" kern="1200"/>
        </a:p>
      </dsp:txBody>
      <dsp:txXfrm>
        <a:off x="2164910" y="1674987"/>
        <a:ext cx="901727" cy="881051"/>
      </dsp:txXfrm>
    </dsp:sp>
    <dsp:sp modelId="{41100D8E-B249-4289-8B27-2DBBED1BB393}">
      <dsp:nvSpPr>
        <dsp:cNvPr id="0" name=""/>
        <dsp:cNvSpPr/>
      </dsp:nvSpPr>
      <dsp:spPr>
        <a:xfrm rot="14236364">
          <a:off x="3901960" y="1826681"/>
          <a:ext cx="831286" cy="605196"/>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cs-CZ" sz="1400" kern="1200"/>
        </a:p>
      </dsp:txBody>
      <dsp:txXfrm rot="10800000">
        <a:off x="4041819" y="2024089"/>
        <a:ext cx="649727" cy="363118"/>
      </dsp:txXfrm>
    </dsp:sp>
    <dsp:sp modelId="{288654DE-FACE-4646-A616-D6BD471937DD}">
      <dsp:nvSpPr>
        <dsp:cNvPr id="0" name=""/>
        <dsp:cNvSpPr/>
      </dsp:nvSpPr>
      <dsp:spPr>
        <a:xfrm>
          <a:off x="2950201" y="370716"/>
          <a:ext cx="1275235" cy="1245993"/>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cs-CZ" sz="1400" kern="1200" dirty="0" smtClean="0"/>
            <a:t>…</a:t>
          </a:r>
          <a:endParaRPr lang="cs-CZ" sz="1400" kern="1200" dirty="0"/>
        </a:p>
      </dsp:txBody>
      <dsp:txXfrm>
        <a:off x="3136955" y="553187"/>
        <a:ext cx="901727" cy="8810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F02F33-2F9C-43A2-9D65-55086738A0F8}">
      <dsp:nvSpPr>
        <dsp:cNvPr id="0" name=""/>
        <dsp:cNvSpPr/>
      </dsp:nvSpPr>
      <dsp:spPr>
        <a:xfrm>
          <a:off x="796337" y="1150531"/>
          <a:ext cx="641887" cy="6135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cs-CZ" sz="1000" kern="1200" dirty="0" smtClean="0"/>
            <a:t>DFA</a:t>
          </a:r>
          <a:endParaRPr lang="cs-CZ" sz="1000" kern="1200" dirty="0"/>
        </a:p>
      </dsp:txBody>
      <dsp:txXfrm>
        <a:off x="890339" y="1240389"/>
        <a:ext cx="453883" cy="433871"/>
      </dsp:txXfrm>
    </dsp:sp>
    <dsp:sp modelId="{6D6992DF-3889-4C9D-A827-004AAE224E5E}">
      <dsp:nvSpPr>
        <dsp:cNvPr id="0" name=""/>
        <dsp:cNvSpPr/>
      </dsp:nvSpPr>
      <dsp:spPr>
        <a:xfrm rot="16200000">
          <a:off x="1043187" y="908275"/>
          <a:ext cx="148187" cy="24186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cs-CZ" sz="800" kern="1200"/>
        </a:p>
      </dsp:txBody>
      <dsp:txXfrm>
        <a:off x="1065415" y="978876"/>
        <a:ext cx="103731" cy="145119"/>
      </dsp:txXfrm>
    </dsp:sp>
    <dsp:sp modelId="{D6CEA08F-80CA-4DC5-AF6E-BB80D3AB10A4}">
      <dsp:nvSpPr>
        <dsp:cNvPr id="0" name=""/>
        <dsp:cNvSpPr/>
      </dsp:nvSpPr>
      <dsp:spPr>
        <a:xfrm>
          <a:off x="753249" y="189011"/>
          <a:ext cx="728064" cy="71136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cs-CZ" sz="800" kern="1200" dirty="0" smtClean="0"/>
            <a:t>počítačová</a:t>
          </a:r>
          <a:endParaRPr lang="cs-CZ" sz="800" kern="1200" dirty="0"/>
        </a:p>
      </dsp:txBody>
      <dsp:txXfrm>
        <a:off x="859872" y="293189"/>
        <a:ext cx="514818" cy="503013"/>
      </dsp:txXfrm>
    </dsp:sp>
    <dsp:sp modelId="{B0C8AC87-B4F5-4AA1-A887-F1A0F45FA9BC}">
      <dsp:nvSpPr>
        <dsp:cNvPr id="0" name=""/>
        <dsp:cNvSpPr/>
      </dsp:nvSpPr>
      <dsp:spPr>
        <a:xfrm rot="19800000">
          <a:off x="1433816" y="1122572"/>
          <a:ext cx="142948" cy="22147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cs-CZ" sz="700" kern="1200"/>
        </a:p>
      </dsp:txBody>
      <dsp:txXfrm>
        <a:off x="1436689" y="1177587"/>
        <a:ext cx="100064" cy="132882"/>
      </dsp:txXfrm>
    </dsp:sp>
    <dsp:sp modelId="{BD02C63F-BE28-48C4-9B48-1CDDB6A1DB80}">
      <dsp:nvSpPr>
        <dsp:cNvPr id="0" name=""/>
        <dsp:cNvSpPr/>
      </dsp:nvSpPr>
      <dsp:spPr>
        <a:xfrm>
          <a:off x="1581949" y="675318"/>
          <a:ext cx="651383" cy="65138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cs-CZ" sz="800" kern="1200" smtClean="0"/>
            <a:t>síťová</a:t>
          </a:r>
          <a:endParaRPr lang="cs-CZ" sz="800" kern="1200" dirty="0"/>
        </a:p>
      </dsp:txBody>
      <dsp:txXfrm>
        <a:off x="1677342" y="770711"/>
        <a:ext cx="460597" cy="460597"/>
      </dsp:txXfrm>
    </dsp:sp>
    <dsp:sp modelId="{BC9ADBB4-ED9B-4E13-890E-26B3CFC02D79}">
      <dsp:nvSpPr>
        <dsp:cNvPr id="0" name=""/>
        <dsp:cNvSpPr/>
      </dsp:nvSpPr>
      <dsp:spPr>
        <a:xfrm rot="1800000">
          <a:off x="1420920" y="1551631"/>
          <a:ext cx="138332" cy="241865"/>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cs-CZ" sz="800" kern="1200"/>
        </a:p>
      </dsp:txBody>
      <dsp:txXfrm>
        <a:off x="1423700" y="1589629"/>
        <a:ext cx="96832" cy="145119"/>
      </dsp:txXfrm>
    </dsp:sp>
    <dsp:sp modelId="{AC448875-49A5-4628-AFEC-6536498AD9A3}">
      <dsp:nvSpPr>
        <dsp:cNvPr id="0" name=""/>
        <dsp:cNvSpPr/>
      </dsp:nvSpPr>
      <dsp:spPr>
        <a:xfrm>
          <a:off x="1543609" y="1557955"/>
          <a:ext cx="728064" cy="71136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cs-CZ" sz="800" kern="1200" dirty="0" smtClean="0"/>
            <a:t>škodlivého kódu</a:t>
          </a:r>
          <a:endParaRPr lang="cs-CZ" sz="800" kern="1200" dirty="0"/>
        </a:p>
      </dsp:txBody>
      <dsp:txXfrm>
        <a:off x="1650232" y="1662133"/>
        <a:ext cx="514818" cy="503013"/>
      </dsp:txXfrm>
    </dsp:sp>
    <dsp:sp modelId="{5807D1CD-6ADE-41C1-AD1F-3546CE047A16}">
      <dsp:nvSpPr>
        <dsp:cNvPr id="0" name=""/>
        <dsp:cNvSpPr/>
      </dsp:nvSpPr>
      <dsp:spPr>
        <a:xfrm rot="5400000">
          <a:off x="1043187" y="1764509"/>
          <a:ext cx="148187" cy="24186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cs-CZ" sz="800" kern="1200"/>
        </a:p>
      </dsp:txBody>
      <dsp:txXfrm>
        <a:off x="1065415" y="1790654"/>
        <a:ext cx="103731" cy="145119"/>
      </dsp:txXfrm>
    </dsp:sp>
    <dsp:sp modelId="{9D4063E1-FBE7-42D2-A73E-D2DF22E2FF4E}">
      <dsp:nvSpPr>
        <dsp:cNvPr id="0" name=""/>
        <dsp:cNvSpPr/>
      </dsp:nvSpPr>
      <dsp:spPr>
        <a:xfrm>
          <a:off x="753249" y="2014270"/>
          <a:ext cx="728064" cy="71136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cs-CZ" sz="800" kern="1200" dirty="0" err="1" smtClean="0"/>
            <a:t>cloud</a:t>
          </a:r>
          <a:endParaRPr lang="cs-CZ" sz="800" kern="1200" dirty="0"/>
        </a:p>
      </dsp:txBody>
      <dsp:txXfrm>
        <a:off x="859872" y="2118448"/>
        <a:ext cx="514818" cy="503013"/>
      </dsp:txXfrm>
    </dsp:sp>
    <dsp:sp modelId="{30DDC163-92E5-4086-9615-09924200ABDE}">
      <dsp:nvSpPr>
        <dsp:cNvPr id="0" name=""/>
        <dsp:cNvSpPr/>
      </dsp:nvSpPr>
      <dsp:spPr>
        <a:xfrm rot="9000000">
          <a:off x="675309" y="1551631"/>
          <a:ext cx="138332" cy="241865"/>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cs-CZ" sz="800" kern="1200"/>
        </a:p>
      </dsp:txBody>
      <dsp:txXfrm rot="10800000">
        <a:off x="714029" y="1589629"/>
        <a:ext cx="96832" cy="145119"/>
      </dsp:txXfrm>
    </dsp:sp>
    <dsp:sp modelId="{464972B8-AF58-4A58-B5EF-7EC73A765C3A}">
      <dsp:nvSpPr>
        <dsp:cNvPr id="0" name=""/>
        <dsp:cNvSpPr/>
      </dsp:nvSpPr>
      <dsp:spPr>
        <a:xfrm>
          <a:off x="-37111" y="1557955"/>
          <a:ext cx="728064" cy="71136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cs-CZ" sz="800" kern="1200" dirty="0" smtClean="0"/>
            <a:t>mobilních zařízení</a:t>
          </a:r>
          <a:endParaRPr lang="cs-CZ" sz="800" kern="1200" dirty="0"/>
        </a:p>
      </dsp:txBody>
      <dsp:txXfrm>
        <a:off x="69512" y="1662133"/>
        <a:ext cx="514818" cy="503013"/>
      </dsp:txXfrm>
    </dsp:sp>
    <dsp:sp modelId="{DE5A22E0-3E67-4E54-B21C-C7EA26AE373F}">
      <dsp:nvSpPr>
        <dsp:cNvPr id="0" name=""/>
        <dsp:cNvSpPr/>
      </dsp:nvSpPr>
      <dsp:spPr>
        <a:xfrm rot="12600000">
          <a:off x="657797" y="1122572"/>
          <a:ext cx="142948" cy="221470"/>
        </a:xfrm>
        <a:prstGeom prst="rightArrow">
          <a:avLst>
            <a:gd name="adj1" fmla="val 60000"/>
            <a:gd name="adj2" fmla="val 50000"/>
          </a:avLst>
        </a:prstGeom>
        <a:solidFill>
          <a:schemeClr val="tx2">
            <a:lumMod val="60000"/>
            <a:lumOff val="4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cs-CZ" sz="1050" kern="1200"/>
        </a:p>
      </dsp:txBody>
      <dsp:txXfrm rot="10800000">
        <a:off x="697808" y="1177587"/>
        <a:ext cx="100064" cy="132882"/>
      </dsp:txXfrm>
    </dsp:sp>
    <dsp:sp modelId="{73206FC6-0686-49EF-BB7C-4268E51CDD87}">
      <dsp:nvSpPr>
        <dsp:cNvPr id="0" name=""/>
        <dsp:cNvSpPr/>
      </dsp:nvSpPr>
      <dsp:spPr>
        <a:xfrm>
          <a:off x="1229" y="675318"/>
          <a:ext cx="651383" cy="651383"/>
        </a:xfrm>
        <a:prstGeom prst="ellipse">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cs-CZ" sz="800" kern="1200" dirty="0" smtClean="0"/>
            <a:t>…</a:t>
          </a:r>
          <a:br>
            <a:rPr lang="cs-CZ" sz="800" kern="1200" dirty="0" smtClean="0"/>
          </a:br>
          <a:r>
            <a:rPr lang="cs-CZ" sz="800" kern="1200" dirty="0" smtClean="0"/>
            <a:t>…</a:t>
          </a:r>
          <a:br>
            <a:rPr lang="cs-CZ" sz="800" kern="1200" dirty="0" smtClean="0"/>
          </a:br>
          <a:r>
            <a:rPr lang="cs-CZ" sz="800" kern="1200" dirty="0" smtClean="0"/>
            <a:t>…</a:t>
          </a:r>
          <a:endParaRPr lang="cs-CZ" sz="800" kern="1200" dirty="0"/>
        </a:p>
      </dsp:txBody>
      <dsp:txXfrm>
        <a:off x="96622" y="770711"/>
        <a:ext cx="460597" cy="460597"/>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E748DD-3CA3-4F6D-B2C4-EA0B197D05CA}" type="datetimeFigureOut">
              <a:rPr lang="cs-CZ" smtClean="0"/>
              <a:t>03.10.2023</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6A2E2-94D6-4BC2-A4B3-F5A52B3A1F18}" type="slidenum">
              <a:rPr lang="cs-CZ" smtClean="0"/>
              <a:t>‹#›</a:t>
            </a:fld>
            <a:endParaRPr lang="cs-CZ"/>
          </a:p>
        </p:txBody>
      </p:sp>
    </p:spTree>
    <p:extLst>
      <p:ext uri="{BB962C8B-B14F-4D97-AF65-F5344CB8AC3E}">
        <p14:creationId xmlns:p14="http://schemas.microsoft.com/office/powerpoint/2010/main" val="3541629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Pořád vznikají</a:t>
            </a:r>
            <a:r>
              <a:rPr lang="cs-CZ" baseline="0" dirty="0" smtClean="0"/>
              <a:t> nové technologie, stále se IT rozvíjí a vznikají i nová odvětví DFA.</a:t>
            </a:r>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5</a:t>
            </a:fld>
            <a:endParaRPr lang="cs-CZ"/>
          </a:p>
        </p:txBody>
      </p:sp>
    </p:spTree>
    <p:extLst>
      <p:ext uri="{BB962C8B-B14F-4D97-AF65-F5344CB8AC3E}">
        <p14:creationId xmlns:p14="http://schemas.microsoft.com/office/powerpoint/2010/main" val="405896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Obrázek z RAC webu</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17</a:t>
            </a:fld>
            <a:endParaRPr lang="cs-CZ"/>
          </a:p>
        </p:txBody>
      </p:sp>
    </p:spTree>
    <p:extLst>
      <p:ext uri="{BB962C8B-B14F-4D97-AF65-F5344CB8AC3E}">
        <p14:creationId xmlns:p14="http://schemas.microsoft.com/office/powerpoint/2010/main" val="62464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dirty="0" smtClean="0">
                <a:solidFill>
                  <a:schemeClr val="tx1"/>
                </a:solidFill>
                <a:latin typeface="+mn-lt"/>
                <a:ea typeface="+mn-ea"/>
                <a:cs typeface="+mn-cs"/>
              </a:rPr>
              <a:t>Zákon č. 40/2009 Sb., Trestní zákoník České republiky, aktuální znění 1.7.2023 (verze 41)</a:t>
            </a:r>
          </a:p>
          <a:p>
            <a:r>
              <a:rPr lang="cs-CZ" sz="1200" b="0" i="0" u="none" strike="noStrike" kern="1200" baseline="0" dirty="0" smtClean="0">
                <a:solidFill>
                  <a:schemeClr val="tx1"/>
                </a:solidFill>
                <a:latin typeface="+mn-lt"/>
                <a:ea typeface="+mn-ea"/>
                <a:cs typeface="+mn-cs"/>
              </a:rPr>
              <a:t>výčet </a:t>
            </a:r>
            <a:r>
              <a:rPr lang="cs-CZ" sz="1200" b="0" i="0" u="none" strike="noStrike" kern="1200" baseline="0" dirty="0" smtClean="0">
                <a:solidFill>
                  <a:schemeClr val="tx1"/>
                </a:solidFill>
                <a:latin typeface="+mn-lt"/>
                <a:ea typeface="+mn-ea"/>
                <a:cs typeface="+mn-cs"/>
              </a:rPr>
              <a:t>trestných činů z Trestního zákoníku obsahuje nejfrekventovanější trestné činy, které mohou být zároveň páchány i v kyberprostoru</a:t>
            </a:r>
          </a:p>
          <a:p>
            <a:endParaRPr lang="cs-CZ" sz="1200" b="0" i="0" u="none" strike="noStrike" kern="1200" baseline="0" dirty="0" smtClean="0">
              <a:solidFill>
                <a:schemeClr val="tx1"/>
              </a:solidFill>
              <a:latin typeface="+mn-lt"/>
              <a:ea typeface="+mn-ea"/>
              <a:cs typeface="+mn-cs"/>
            </a:endParaRPr>
          </a:p>
          <a:p>
            <a:r>
              <a:rPr lang="cs-CZ" dirty="0" smtClean="0"/>
              <a:t>Trestné činy proti právům na ochranu osobnosti, soukromí a listovního tajemství §180, §184</a:t>
            </a:r>
          </a:p>
          <a:p>
            <a:r>
              <a:rPr lang="cs-CZ" dirty="0" smtClean="0"/>
              <a:t>Trestné činy proti lidské důstojnosti v sexuální oblasti §191, §192, §193</a:t>
            </a:r>
          </a:p>
          <a:p>
            <a:r>
              <a:rPr lang="cs-CZ" dirty="0" smtClean="0"/>
              <a:t>Trestné činy proti majetku zbytek</a:t>
            </a:r>
            <a:endParaRPr lang="cs-CZ" dirty="0"/>
          </a:p>
        </p:txBody>
      </p:sp>
      <p:sp>
        <p:nvSpPr>
          <p:cNvPr id="4" name="Zástupný symbol pro číslo snímku 3"/>
          <p:cNvSpPr>
            <a:spLocks noGrp="1"/>
          </p:cNvSpPr>
          <p:nvPr>
            <p:ph type="sldNum" sz="quarter" idx="10"/>
          </p:nvPr>
        </p:nvSpPr>
        <p:spPr/>
        <p:txBody>
          <a:bodyPr/>
          <a:lstStyle/>
          <a:p>
            <a:fld id="{59328028-13E7-49E2-926F-A22669F59245}" type="slidenum">
              <a:rPr lang="cs-CZ" smtClean="0"/>
              <a:t>18</a:t>
            </a:fld>
            <a:endParaRPr lang="cs-CZ"/>
          </a:p>
        </p:txBody>
      </p:sp>
    </p:spTree>
    <p:extLst>
      <p:ext uri="{BB962C8B-B14F-4D97-AF65-F5344CB8AC3E}">
        <p14:creationId xmlns:p14="http://schemas.microsoft.com/office/powerpoint/2010/main" val="552638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dirty="0" smtClean="0">
                <a:solidFill>
                  <a:schemeClr val="tx1"/>
                </a:solidFill>
                <a:latin typeface="+mn-lt"/>
                <a:ea typeface="+mn-ea"/>
                <a:cs typeface="+mn-cs"/>
              </a:rPr>
              <a:t>DFA spadá pod oblast trestního řízení a občanského soudního řízení, jsou obecná pravidla pro shromažďování a využívání důkazů v těchto oblastech upravena především zákonem č. 141/1961 Sb., o trestním řízení soudním (trestní řád), a zákonem č. 254/2019 Sb., o znalcích, znaleckých kancelářích a znaleckých ústavech.</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19</a:t>
            </a:fld>
            <a:endParaRPr lang="cs-CZ"/>
          </a:p>
        </p:txBody>
      </p:sp>
    </p:spTree>
    <p:extLst>
      <p:ext uri="{BB962C8B-B14F-4D97-AF65-F5344CB8AC3E}">
        <p14:creationId xmlns:p14="http://schemas.microsoft.com/office/powerpoint/2010/main" val="2837020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zákon č. 254/2019 Sb., o znalcích, znaleckých kancelářích a znaleckých ústavech</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20</a:t>
            </a:fld>
            <a:endParaRPr lang="cs-CZ"/>
          </a:p>
        </p:txBody>
      </p:sp>
    </p:spTree>
    <p:extLst>
      <p:ext uri="{BB962C8B-B14F-4D97-AF65-F5344CB8AC3E}">
        <p14:creationId xmlns:p14="http://schemas.microsoft.com/office/powerpoint/2010/main" val="408909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dirty="0" smtClean="0">
                <a:solidFill>
                  <a:schemeClr val="tx1"/>
                </a:solidFill>
                <a:latin typeface="+mn-lt"/>
                <a:ea typeface="+mn-ea"/>
                <a:cs typeface="+mn-cs"/>
              </a:rPr>
              <a:t>musí být dodrženy předpisy související s ochranou osobních údajů, např. zákon o zpracování osobních údajů</a:t>
            </a:r>
          </a:p>
          <a:p>
            <a:r>
              <a:rPr lang="cs-CZ" sz="1200" b="0" i="0" u="none" strike="noStrike" kern="1200" baseline="0" dirty="0" smtClean="0">
                <a:solidFill>
                  <a:schemeClr val="tx1"/>
                </a:solidFill>
                <a:latin typeface="+mn-lt"/>
                <a:ea typeface="+mn-ea"/>
                <a:cs typeface="+mn-cs"/>
              </a:rPr>
              <a:t>č. 110/2019 Sb. (GDPR7) nebo Listina základních práv a svobod.</a:t>
            </a:r>
          </a:p>
          <a:p>
            <a:r>
              <a:rPr lang="cs-CZ" sz="1200" b="0" i="0" u="none" strike="noStrike" kern="1200" baseline="0" dirty="0" smtClean="0">
                <a:solidFill>
                  <a:schemeClr val="tx1"/>
                </a:solidFill>
                <a:latin typeface="+mn-lt"/>
                <a:ea typeface="+mn-ea"/>
                <a:cs typeface="+mn-cs"/>
              </a:rPr>
              <a:t>Znění čl. 13 Listiny základních práv a svobod:</a:t>
            </a:r>
          </a:p>
          <a:p>
            <a:r>
              <a:rPr lang="cs-CZ" sz="1200" b="0" i="0" u="none" strike="noStrike" kern="1200" baseline="0" dirty="0" smtClean="0">
                <a:solidFill>
                  <a:schemeClr val="tx1"/>
                </a:solidFill>
                <a:latin typeface="+mn-lt"/>
                <a:ea typeface="+mn-ea"/>
                <a:cs typeface="+mn-cs"/>
              </a:rPr>
              <a:t>„</a:t>
            </a:r>
            <a:r>
              <a:rPr lang="cs-CZ" sz="1200" b="0" i="1" u="none" strike="noStrike" kern="1200" baseline="0" dirty="0" smtClean="0">
                <a:solidFill>
                  <a:schemeClr val="tx1"/>
                </a:solidFill>
                <a:latin typeface="+mn-lt"/>
                <a:ea typeface="+mn-ea"/>
                <a:cs typeface="+mn-cs"/>
              </a:rPr>
              <a:t>Nikdo nesmí porušit listovní tajemství ani tajemství jiných písemností a záznamů, ať již uchovávaných v soukromí, nebo zasílaných poštou anebo jiným způsobem, s výjimkou případů a způsobem, které stanoví zákon. Stejně se zaručuje tajemství zpráv podávaných telefonem, telegrafem nebo jiným podobným zařízením.</a:t>
            </a:r>
            <a:r>
              <a:rPr lang="cs-CZ" sz="1200" b="0" i="0" u="none" strike="noStrike" kern="1200" baseline="0" dirty="0" smtClean="0">
                <a:solidFill>
                  <a:schemeClr val="tx1"/>
                </a:solidFill>
                <a:latin typeface="+mn-lt"/>
                <a:ea typeface="+mn-ea"/>
                <a:cs typeface="+mn-cs"/>
              </a:rPr>
              <a:t>“</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22</a:t>
            </a:fld>
            <a:endParaRPr lang="cs-CZ"/>
          </a:p>
        </p:txBody>
      </p:sp>
    </p:spTree>
    <p:extLst>
      <p:ext uri="{BB962C8B-B14F-4D97-AF65-F5344CB8AC3E}">
        <p14:creationId xmlns:p14="http://schemas.microsoft.com/office/powerpoint/2010/main" val="4058058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dirty="0" smtClean="0">
                <a:solidFill>
                  <a:schemeClr val="tx1"/>
                </a:solidFill>
                <a:latin typeface="+mn-lt"/>
                <a:ea typeface="+mn-ea"/>
                <a:cs typeface="+mn-cs"/>
              </a:rPr>
              <a:t>Na základě Budapešťské Úmluvy se očekává závazek členských států posuzovat kybernetické trestné činy dle klasifikace Rady Evropy a dodržování mezinárodních zásad při vyšetřování stejně tak jako jejich spolupráce při odhalování. </a:t>
            </a:r>
          </a:p>
          <a:p>
            <a:endParaRPr lang="cs-CZ" sz="1200" b="0" i="0" u="none" strike="noStrike" kern="1200" baseline="0" dirty="0" smtClean="0">
              <a:solidFill>
                <a:schemeClr val="tx1"/>
              </a:solidFill>
              <a:latin typeface="+mn-lt"/>
              <a:ea typeface="+mn-ea"/>
              <a:cs typeface="+mn-cs"/>
            </a:endParaRPr>
          </a:p>
          <a:p>
            <a:r>
              <a:rPr lang="cs-CZ" sz="1200" b="0" i="0" u="none" strike="noStrike" kern="1200" baseline="0" dirty="0" smtClean="0">
                <a:solidFill>
                  <a:schemeClr val="tx1"/>
                </a:solidFill>
                <a:latin typeface="+mn-lt"/>
                <a:ea typeface="+mn-ea"/>
                <a:cs typeface="+mn-cs"/>
              </a:rPr>
              <a:t>Rozhodnutí má zlepšit spolupráci mezi členskými státy z důvodu existujících hrozeb organizovaných skupin a možnosti teroristických útoků proti informačním systémům. Také obsahuje doporučení pro sbližování trestněprávních systémů jednotlivých států, což má značně ulehčit proces odhalování a postih takových činů</a:t>
            </a:r>
          </a:p>
          <a:p>
            <a:endParaRPr lang="cs-CZ" sz="1200" b="0" i="0" u="none" strike="noStrike" kern="1200" baseline="0" dirty="0" smtClean="0">
              <a:solidFill>
                <a:schemeClr val="tx1"/>
              </a:solidFill>
              <a:latin typeface="+mn-lt"/>
              <a:ea typeface="+mn-ea"/>
              <a:cs typeface="+mn-cs"/>
            </a:endParaRPr>
          </a:p>
          <a:p>
            <a:r>
              <a:rPr lang="cs-CZ" sz="1200" b="0" i="0" u="none" strike="noStrike" kern="1200" baseline="0" dirty="0" smtClean="0">
                <a:solidFill>
                  <a:schemeClr val="tx1"/>
                </a:solidFill>
                <a:latin typeface="+mn-lt"/>
                <a:ea typeface="+mn-ea"/>
                <a:cs typeface="+mn-cs"/>
              </a:rPr>
              <a:t>Cílem </a:t>
            </a:r>
            <a:r>
              <a:rPr lang="cs-CZ" sz="1200" b="0" i="0" u="none" strike="noStrike" kern="1200" baseline="0" dirty="0" err="1" smtClean="0">
                <a:solidFill>
                  <a:schemeClr val="tx1"/>
                </a:solidFill>
                <a:latin typeface="+mn-lt"/>
                <a:ea typeface="+mn-ea"/>
                <a:cs typeface="+mn-cs"/>
              </a:rPr>
              <a:t>Tallinského</a:t>
            </a:r>
            <a:r>
              <a:rPr lang="cs-CZ" sz="1200" b="0" i="0" u="none" strike="noStrike" kern="1200" baseline="0" dirty="0" smtClean="0">
                <a:solidFill>
                  <a:schemeClr val="tx1"/>
                </a:solidFill>
                <a:latin typeface="+mn-lt"/>
                <a:ea typeface="+mn-ea"/>
                <a:cs typeface="+mn-cs"/>
              </a:rPr>
              <a:t> </a:t>
            </a:r>
            <a:r>
              <a:rPr lang="cs-CZ" sz="1200" b="0" i="0" u="none" strike="noStrike" kern="1200" baseline="0" dirty="0" err="1" smtClean="0">
                <a:solidFill>
                  <a:schemeClr val="tx1"/>
                </a:solidFill>
                <a:latin typeface="+mn-lt"/>
                <a:ea typeface="+mn-ea"/>
                <a:cs typeface="+mn-cs"/>
              </a:rPr>
              <a:t>manuálo</a:t>
            </a:r>
            <a:r>
              <a:rPr lang="cs-CZ" sz="1200" b="0" i="0" u="none" strike="noStrike" kern="1200" baseline="0" dirty="0" smtClean="0">
                <a:solidFill>
                  <a:schemeClr val="tx1"/>
                </a:solidFill>
                <a:latin typeface="+mn-lt"/>
                <a:ea typeface="+mn-ea"/>
                <a:cs typeface="+mn-cs"/>
              </a:rPr>
              <a:t> byla specifikace odpovědnosti za kybernetické trestné činy zúčastněnými státy. Spíše pro kybernetickou válku. </a:t>
            </a:r>
          </a:p>
          <a:p>
            <a:endParaRPr lang="cs-CZ" dirty="0" smtClean="0"/>
          </a:p>
          <a:p>
            <a:r>
              <a:rPr lang="cs-CZ" dirty="0" smtClean="0"/>
              <a:t>CCDCOE</a:t>
            </a:r>
            <a:r>
              <a:rPr lang="cs-CZ" baseline="0" dirty="0" smtClean="0"/>
              <a:t> = </a:t>
            </a:r>
            <a:r>
              <a:rPr lang="en-US" dirty="0" smtClean="0"/>
              <a:t>The </a:t>
            </a:r>
            <a:r>
              <a:rPr lang="en-US" dirty="0" smtClean="0"/>
              <a:t>NATO Cooperative Cyber </a:t>
            </a:r>
            <a:r>
              <a:rPr lang="en-US" dirty="0" err="1" smtClean="0"/>
              <a:t>Defence</a:t>
            </a:r>
            <a:r>
              <a:rPr lang="en-US" dirty="0" smtClean="0"/>
              <a:t> Centre of Excellence</a:t>
            </a:r>
            <a:r>
              <a:rPr lang="cs-CZ" dirty="0" smtClean="0"/>
              <a:t>.</a:t>
            </a:r>
            <a:endParaRPr lang="cs-CZ" dirty="0"/>
          </a:p>
        </p:txBody>
      </p:sp>
      <p:sp>
        <p:nvSpPr>
          <p:cNvPr id="4" name="Zástupný symbol pro číslo snímku 3"/>
          <p:cNvSpPr>
            <a:spLocks noGrp="1"/>
          </p:cNvSpPr>
          <p:nvPr>
            <p:ph type="sldNum" sz="quarter" idx="10"/>
          </p:nvPr>
        </p:nvSpPr>
        <p:spPr/>
        <p:txBody>
          <a:bodyPr/>
          <a:lstStyle/>
          <a:p>
            <a:fld id="{59328028-13E7-49E2-926F-A22669F59245}" type="slidenum">
              <a:rPr lang="cs-CZ" smtClean="0"/>
              <a:t>23</a:t>
            </a:fld>
            <a:endParaRPr lang="cs-CZ"/>
          </a:p>
        </p:txBody>
      </p:sp>
    </p:spTree>
    <p:extLst>
      <p:ext uri="{BB962C8B-B14F-4D97-AF65-F5344CB8AC3E}">
        <p14:creationId xmlns:p14="http://schemas.microsoft.com/office/powerpoint/2010/main" val="3720730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24</a:t>
            </a:fld>
            <a:endParaRPr lang="cs-CZ"/>
          </a:p>
        </p:txBody>
      </p:sp>
    </p:spTree>
    <p:extLst>
      <p:ext uri="{BB962C8B-B14F-4D97-AF65-F5344CB8AC3E}">
        <p14:creationId xmlns:p14="http://schemas.microsoft.com/office/powerpoint/2010/main" val="1257778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Jinak</a:t>
            </a:r>
            <a:r>
              <a:rPr lang="cs-CZ" baseline="0" dirty="0" smtClean="0"/>
              <a:t> důkaz u soudu neobstojí.</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25</a:t>
            </a:fld>
            <a:endParaRPr lang="cs-CZ"/>
          </a:p>
        </p:txBody>
      </p:sp>
    </p:spTree>
    <p:extLst>
      <p:ext uri="{BB962C8B-B14F-4D97-AF65-F5344CB8AC3E}">
        <p14:creationId xmlns:p14="http://schemas.microsoft.com/office/powerpoint/2010/main" val="882606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dirty="0" smtClean="0">
                <a:solidFill>
                  <a:schemeClr val="tx1"/>
                </a:solidFill>
                <a:latin typeface="+mn-lt"/>
                <a:ea typeface="+mn-ea"/>
                <a:cs typeface="+mn-cs"/>
              </a:rPr>
              <a:t>NIST(</a:t>
            </a:r>
            <a:r>
              <a:rPr lang="en-US" sz="1200" b="0" i="0" u="none" strike="noStrike" kern="1200" baseline="0" dirty="0" smtClean="0">
                <a:solidFill>
                  <a:schemeClr val="tx1"/>
                </a:solidFill>
                <a:latin typeface="+mn-lt"/>
                <a:ea typeface="+mn-ea"/>
                <a:cs typeface="+mn-cs"/>
              </a:rPr>
              <a:t>The National Institute of Standards and Technology</a:t>
            </a:r>
            <a:r>
              <a:rPr lang="cs-CZ" sz="1200" b="0" i="0" u="none" strike="noStrike" kern="1200" baseline="0" dirty="0" smtClean="0">
                <a:solidFill>
                  <a:schemeClr val="tx1"/>
                </a:solidFill>
                <a:latin typeface="+mn-lt"/>
                <a:ea typeface="+mn-ea"/>
                <a:cs typeface="+mn-cs"/>
              </a:rPr>
              <a:t>, USA</a:t>
            </a:r>
            <a:r>
              <a:rPr lang="cs-CZ" sz="1200" b="0" i="0" u="none" strike="noStrike" kern="1200" baseline="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cs-CZ" sz="1200" b="0" i="0" u="none" strike="noStrike" kern="1200" baseline="0" dirty="0" smtClean="0">
                <a:solidFill>
                  <a:schemeClr val="tx1"/>
                </a:solidFill>
                <a:latin typeface="+mn-lt"/>
                <a:ea typeface="+mn-ea"/>
                <a:cs typeface="+mn-cs"/>
              </a:rPr>
              <a:t>NIST SP 800-86 </a:t>
            </a:r>
            <a:r>
              <a:rPr lang="cs-CZ" sz="1200" b="0" i="0" u="none" strike="noStrike" kern="1200" baseline="0" dirty="0" err="1" smtClean="0">
                <a:solidFill>
                  <a:schemeClr val="tx1"/>
                </a:solidFill>
                <a:latin typeface="+mn-lt"/>
                <a:ea typeface="+mn-ea"/>
                <a:cs typeface="+mn-cs"/>
              </a:rPr>
              <a:t>Guide</a:t>
            </a:r>
            <a:r>
              <a:rPr lang="cs-CZ" sz="1200" b="0" i="0" u="none" strike="noStrike" kern="1200" baseline="0" dirty="0" smtClean="0">
                <a:solidFill>
                  <a:schemeClr val="tx1"/>
                </a:solidFill>
                <a:latin typeface="+mn-lt"/>
                <a:ea typeface="+mn-ea"/>
                <a:cs typeface="+mn-cs"/>
              </a:rPr>
              <a:t> to </a:t>
            </a:r>
            <a:r>
              <a:rPr lang="cs-CZ" sz="1200" b="0" i="0" u="none" strike="noStrike" kern="1200" baseline="0" dirty="0" err="1" smtClean="0">
                <a:solidFill>
                  <a:schemeClr val="tx1"/>
                </a:solidFill>
                <a:latin typeface="+mn-lt"/>
                <a:ea typeface="+mn-ea"/>
                <a:cs typeface="+mn-cs"/>
              </a:rPr>
              <a:t>Integrating</a:t>
            </a:r>
            <a:r>
              <a:rPr lang="cs-CZ" sz="1200" b="0" i="0" u="none" strike="noStrike" kern="1200" baseline="0" dirty="0" smtClean="0">
                <a:solidFill>
                  <a:schemeClr val="tx1"/>
                </a:solidFill>
                <a:latin typeface="+mn-lt"/>
                <a:ea typeface="+mn-ea"/>
                <a:cs typeface="+mn-cs"/>
              </a:rPr>
              <a:t> </a:t>
            </a:r>
            <a:r>
              <a:rPr lang="cs-CZ" sz="1200" b="0" i="0" u="none" strike="noStrike" kern="1200" baseline="0" dirty="0" err="1" smtClean="0">
                <a:solidFill>
                  <a:schemeClr val="tx1"/>
                </a:solidFill>
                <a:latin typeface="+mn-lt"/>
                <a:ea typeface="+mn-ea"/>
                <a:cs typeface="+mn-cs"/>
              </a:rPr>
              <a:t>Forensics</a:t>
            </a:r>
            <a:r>
              <a:rPr lang="cs-CZ" sz="1200" b="0" i="0" u="none" strike="noStrike" kern="1200" baseline="0" dirty="0" smtClean="0">
                <a:solidFill>
                  <a:schemeClr val="tx1"/>
                </a:solidFill>
                <a:latin typeface="+mn-lt"/>
                <a:ea typeface="+mn-ea"/>
                <a:cs typeface="+mn-cs"/>
              </a:rPr>
              <a:t> </a:t>
            </a:r>
            <a:r>
              <a:rPr lang="cs-CZ" sz="1200" b="0" i="0" u="none" strike="noStrike" kern="1200" baseline="0" dirty="0" err="1" smtClean="0">
                <a:solidFill>
                  <a:schemeClr val="tx1"/>
                </a:solidFill>
                <a:latin typeface="+mn-lt"/>
                <a:ea typeface="+mn-ea"/>
                <a:cs typeface="+mn-cs"/>
              </a:rPr>
              <a:t>Techniques</a:t>
            </a:r>
            <a:r>
              <a:rPr lang="cs-CZ" sz="1200" b="0" i="0" u="none" strike="noStrike" kern="1200" baseline="0" dirty="0" smtClean="0">
                <a:solidFill>
                  <a:schemeClr val="tx1"/>
                </a:solidFill>
                <a:latin typeface="+mn-lt"/>
                <a:ea typeface="+mn-ea"/>
                <a:cs typeface="+mn-cs"/>
              </a:rPr>
              <a:t> </a:t>
            </a:r>
            <a:r>
              <a:rPr lang="cs-CZ" sz="1200" b="0" i="0" u="none" strike="noStrike" kern="1200" baseline="0" dirty="0" err="1" smtClean="0">
                <a:solidFill>
                  <a:schemeClr val="tx1"/>
                </a:solidFill>
                <a:latin typeface="+mn-lt"/>
                <a:ea typeface="+mn-ea"/>
                <a:cs typeface="+mn-cs"/>
              </a:rPr>
              <a:t>into</a:t>
            </a:r>
            <a:r>
              <a:rPr lang="cs-CZ" sz="1200" b="0" i="0" u="none" strike="noStrike" kern="1200" baseline="0" dirty="0" smtClean="0">
                <a:solidFill>
                  <a:schemeClr val="tx1"/>
                </a:solidFill>
                <a:latin typeface="+mn-lt"/>
                <a:ea typeface="+mn-ea"/>
                <a:cs typeface="+mn-cs"/>
              </a:rPr>
              <a:t> </a:t>
            </a:r>
            <a:r>
              <a:rPr lang="cs-CZ" sz="1200" b="0" i="0" u="none" strike="noStrike" kern="1200" baseline="0" dirty="0" err="1" smtClean="0">
                <a:solidFill>
                  <a:schemeClr val="tx1"/>
                </a:solidFill>
                <a:latin typeface="+mn-lt"/>
                <a:ea typeface="+mn-ea"/>
                <a:cs typeface="+mn-cs"/>
              </a:rPr>
              <a:t>Responce</a:t>
            </a:r>
            <a:endParaRPr lang="cs-CZ" dirty="0" smtClean="0"/>
          </a:p>
          <a:p>
            <a:endParaRPr lang="cs-CZ" sz="1200" b="0" i="0" u="none" strike="noStrike" kern="1200" baseline="0" dirty="0" smtClean="0">
              <a:solidFill>
                <a:schemeClr val="tx1"/>
              </a:solidFill>
              <a:latin typeface="+mn-lt"/>
              <a:ea typeface="+mn-ea"/>
              <a:cs typeface="+mn-cs"/>
            </a:endParaRPr>
          </a:p>
          <a:p>
            <a:r>
              <a:rPr lang="cs-CZ" sz="1200" b="0" i="0" u="none" strike="noStrike" kern="1200" baseline="0" dirty="0" smtClean="0">
                <a:solidFill>
                  <a:schemeClr val="tx1"/>
                </a:solidFill>
                <a:latin typeface="+mn-lt"/>
                <a:ea typeface="+mn-ea"/>
                <a:cs typeface="+mn-cs"/>
              </a:rPr>
              <a:t>DFRWS(Digital </a:t>
            </a:r>
            <a:r>
              <a:rPr lang="cs-CZ" sz="1200" b="0" i="0" u="none" strike="noStrike" kern="1200" baseline="0" dirty="0" err="1" smtClean="0">
                <a:solidFill>
                  <a:schemeClr val="tx1"/>
                </a:solidFill>
                <a:latin typeface="+mn-lt"/>
                <a:ea typeface="+mn-ea"/>
                <a:cs typeface="+mn-cs"/>
              </a:rPr>
              <a:t>Forensic</a:t>
            </a:r>
            <a:r>
              <a:rPr lang="cs-CZ" sz="1200" b="0" i="0" u="none" strike="noStrike" kern="1200" baseline="0" dirty="0" smtClean="0">
                <a:solidFill>
                  <a:schemeClr val="tx1"/>
                </a:solidFill>
                <a:latin typeface="+mn-lt"/>
                <a:ea typeface="+mn-ea"/>
                <a:cs typeface="+mn-cs"/>
              </a:rPr>
              <a:t> </a:t>
            </a:r>
            <a:r>
              <a:rPr lang="cs-CZ" sz="1200" b="0" i="0" u="none" strike="noStrike" kern="1200" baseline="0" dirty="0" err="1" smtClean="0">
                <a:solidFill>
                  <a:schemeClr val="tx1"/>
                </a:solidFill>
                <a:latin typeface="+mn-lt"/>
                <a:ea typeface="+mn-ea"/>
                <a:cs typeface="+mn-cs"/>
              </a:rPr>
              <a:t>Research</a:t>
            </a:r>
            <a:r>
              <a:rPr lang="cs-CZ" sz="1200" b="0" i="0" u="none" strike="noStrike" kern="1200" baseline="0" dirty="0" smtClean="0">
                <a:solidFill>
                  <a:schemeClr val="tx1"/>
                </a:solidFill>
                <a:latin typeface="+mn-lt"/>
                <a:ea typeface="+mn-ea"/>
                <a:cs typeface="+mn-cs"/>
              </a:rPr>
              <a:t> Workshop, SANS Institute(</a:t>
            </a:r>
            <a:r>
              <a:rPr lang="en-US" sz="1200" b="0" i="0" u="none" strike="noStrike" kern="1200" baseline="0" dirty="0" err="1" smtClean="0">
                <a:solidFill>
                  <a:schemeClr val="tx1"/>
                </a:solidFill>
                <a:latin typeface="+mn-lt"/>
                <a:ea typeface="+mn-ea"/>
                <a:cs typeface="+mn-cs"/>
              </a:rPr>
              <a:t>SysAdmin</a:t>
            </a:r>
            <a:r>
              <a:rPr lang="en-US" sz="1200" b="0" i="0" u="none" strike="noStrike" kern="1200" baseline="0" dirty="0" smtClean="0">
                <a:solidFill>
                  <a:schemeClr val="tx1"/>
                </a:solidFill>
                <a:latin typeface="+mn-lt"/>
                <a:ea typeface="+mn-ea"/>
                <a:cs typeface="+mn-cs"/>
              </a:rPr>
              <a:t>, Audit, Network, Security Institute</a:t>
            </a:r>
            <a:r>
              <a:rPr lang="cs-CZ" sz="1200" b="0" i="0" u="none" strike="noStrike" kern="1200" baseline="0" dirty="0" smtClean="0">
                <a:solidFill>
                  <a:schemeClr val="tx1"/>
                </a:solidFill>
                <a:latin typeface="+mn-lt"/>
                <a:ea typeface="+mn-ea"/>
                <a:cs typeface="+mn-cs"/>
              </a:rPr>
              <a:t>))</a:t>
            </a:r>
            <a:endParaRPr lang="cs-CZ" sz="1200" b="0" i="0" u="none" strike="noStrike" kern="1200" baseline="0" dirty="0" smtClean="0">
              <a:solidFill>
                <a:schemeClr val="tx1"/>
              </a:solidFill>
              <a:latin typeface="+mn-lt"/>
              <a:ea typeface="+mn-ea"/>
              <a:cs typeface="+mn-cs"/>
            </a:endParaRPr>
          </a:p>
          <a:p>
            <a:endParaRPr lang="cs-CZ" sz="1200" b="0" i="0" u="none" strike="noStrike" kern="1200" baseline="0" dirty="0" smtClean="0">
              <a:solidFill>
                <a:schemeClr val="tx1"/>
              </a:solidFill>
              <a:latin typeface="+mn-lt"/>
              <a:ea typeface="+mn-ea"/>
              <a:cs typeface="+mn-cs"/>
            </a:endParaRPr>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26</a:t>
            </a:fld>
            <a:endParaRPr lang="cs-CZ"/>
          </a:p>
        </p:txBody>
      </p:sp>
    </p:spTree>
    <p:extLst>
      <p:ext uri="{BB962C8B-B14F-4D97-AF65-F5344CB8AC3E}">
        <p14:creationId xmlns:p14="http://schemas.microsoft.com/office/powerpoint/2010/main" val="31619532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dirty="0" smtClean="0"/>
              <a:t>Vypnutá </a:t>
            </a:r>
            <a:r>
              <a:rPr lang="cs-CZ" dirty="0" smtClean="0"/>
              <a:t>zařízení – lze</a:t>
            </a:r>
            <a:r>
              <a:rPr lang="cs-CZ" baseline="0" dirty="0" smtClean="0"/>
              <a:t> převést vs. nelze odvést (image, vyjmutí disku)?</a:t>
            </a:r>
          </a:p>
          <a:p>
            <a:pPr marL="0" marR="0" lvl="0" indent="0" algn="l" defTabSz="914400" rtl="0" eaLnBrk="1" fontAlgn="auto" latinLnBrk="0" hangingPunct="1">
              <a:lnSpc>
                <a:spcPct val="100000"/>
              </a:lnSpc>
              <a:spcBef>
                <a:spcPts val="0"/>
              </a:spcBef>
              <a:spcAft>
                <a:spcPts val="0"/>
              </a:spcAft>
              <a:buClrTx/>
              <a:buSzTx/>
              <a:buFontTx/>
              <a:buNone/>
              <a:tabLst/>
              <a:defRPr/>
            </a:pPr>
            <a:endParaRPr lang="cs-CZ"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cs-CZ" dirty="0" smtClean="0"/>
              <a:t>Detailní dokumentace, aby v případě předložení celého šetření k reviznímu zkoumání</a:t>
            </a:r>
            <a:r>
              <a:rPr lang="cs-CZ" baseline="0" dirty="0" smtClean="0"/>
              <a:t> </a:t>
            </a:r>
            <a:r>
              <a:rPr lang="cs-CZ" dirty="0" smtClean="0"/>
              <a:t>nemohlo dojít ke zpochybnění celého důkazního řízení.</a:t>
            </a:r>
          </a:p>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27</a:t>
            </a:fld>
            <a:endParaRPr lang="cs-CZ"/>
          </a:p>
        </p:txBody>
      </p:sp>
    </p:spTree>
    <p:extLst>
      <p:ext uri="{BB962C8B-B14F-4D97-AF65-F5344CB8AC3E}">
        <p14:creationId xmlns:p14="http://schemas.microsoft.com/office/powerpoint/2010/main" val="274550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6</a:t>
            </a:fld>
            <a:endParaRPr lang="cs-CZ"/>
          </a:p>
        </p:txBody>
      </p:sp>
    </p:spTree>
    <p:extLst>
      <p:ext uri="{BB962C8B-B14F-4D97-AF65-F5344CB8AC3E}">
        <p14:creationId xmlns:p14="http://schemas.microsoft.com/office/powerpoint/2010/main" val="1516747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dirty="0" smtClean="0">
                <a:solidFill>
                  <a:schemeClr val="tx1"/>
                </a:solidFill>
                <a:latin typeface="+mn-lt"/>
                <a:ea typeface="+mn-ea"/>
                <a:cs typeface="+mn-cs"/>
              </a:rPr>
              <a:t>Popisuje životní cyklus důkazů a závisí na něm výsledek forenzního šetření. Pokud dojde k porušení </a:t>
            </a:r>
            <a:r>
              <a:rPr lang="cs-CZ" sz="1200" b="0" i="0" u="none" strike="noStrike" kern="1200" baseline="0" dirty="0" err="1" smtClean="0">
                <a:solidFill>
                  <a:schemeClr val="tx1"/>
                </a:solidFill>
                <a:latin typeface="+mn-lt"/>
                <a:ea typeface="+mn-ea"/>
                <a:cs typeface="+mn-cs"/>
              </a:rPr>
              <a:t>ChoC</a:t>
            </a:r>
            <a:r>
              <a:rPr lang="cs-CZ" sz="1200" b="0" i="0" u="none" strike="noStrike" kern="1200" baseline="0" dirty="0" smtClean="0">
                <a:solidFill>
                  <a:schemeClr val="tx1"/>
                </a:solidFill>
                <a:latin typeface="+mn-lt"/>
                <a:ea typeface="+mn-ea"/>
                <a:cs typeface="+mn-cs"/>
              </a:rPr>
              <a:t>, může to zásadně ovlivnit výsledek soudu.</a:t>
            </a:r>
          </a:p>
          <a:p>
            <a:endParaRPr lang="cs-CZ" sz="1200" b="0" i="0" u="none" strike="noStrike" kern="1200" baseline="0" dirty="0" smtClean="0">
              <a:solidFill>
                <a:schemeClr val="tx1"/>
              </a:solidFill>
              <a:latin typeface="+mn-lt"/>
              <a:ea typeface="+mn-ea"/>
              <a:cs typeface="+mn-cs"/>
            </a:endParaRPr>
          </a:p>
          <a:p>
            <a:r>
              <a:rPr lang="en-US" sz="1200" b="0" i="0" u="none" strike="noStrike" kern="1200" baseline="0" dirty="0" err="1" smtClean="0">
                <a:solidFill>
                  <a:schemeClr val="tx1"/>
                </a:solidFill>
                <a:latin typeface="+mn-lt"/>
                <a:ea typeface="+mn-ea"/>
                <a:cs typeface="+mn-cs"/>
              </a:rPr>
              <a:t>Ukázkový</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formulář</a:t>
            </a:r>
            <a:r>
              <a:rPr lang="en-US" sz="1200" b="0" i="0" u="none" strike="noStrike" kern="1200" baseline="0" dirty="0" smtClean="0">
                <a:solidFill>
                  <a:schemeClr val="tx1"/>
                </a:solidFill>
                <a:latin typeface="+mn-lt"/>
                <a:ea typeface="+mn-ea"/>
                <a:cs typeface="+mn-cs"/>
              </a:rPr>
              <a:t> </a:t>
            </a:r>
            <a:r>
              <a:rPr lang="en-US" sz="1200" b="0" i="1" u="none" strike="noStrike" kern="1200" baseline="0" dirty="0" smtClean="0">
                <a:solidFill>
                  <a:schemeClr val="tx1"/>
                </a:solidFill>
                <a:latin typeface="+mn-lt"/>
                <a:ea typeface="+mn-ea"/>
                <a:cs typeface="+mn-cs"/>
              </a:rPr>
              <a:t>Chain of Custody </a:t>
            </a:r>
            <a:r>
              <a:rPr lang="en-US" sz="1200" b="0" i="0" u="none" strike="noStrike" kern="1200" baseline="0" dirty="0" smtClean="0">
                <a:solidFill>
                  <a:schemeClr val="tx1"/>
                </a:solidFill>
                <a:latin typeface="+mn-lt"/>
                <a:ea typeface="+mn-ea"/>
                <a:cs typeface="+mn-cs"/>
              </a:rPr>
              <a:t>od NIST</a:t>
            </a:r>
            <a:endParaRPr lang="cs-CZ" sz="1200" b="0" i="0" u="none" strike="noStrike" kern="1200" baseline="0" dirty="0" smtClean="0">
              <a:solidFill>
                <a:schemeClr val="tx1"/>
              </a:solidFill>
              <a:latin typeface="+mn-lt"/>
              <a:ea typeface="+mn-ea"/>
              <a:cs typeface="+mn-cs"/>
            </a:endParaRPr>
          </a:p>
          <a:p>
            <a:endParaRPr lang="cs-CZ" sz="1200" b="0" i="0" u="none" strike="noStrike" kern="1200" baseline="0" dirty="0" smtClean="0">
              <a:solidFill>
                <a:schemeClr val="tx1"/>
              </a:solidFill>
              <a:latin typeface="+mn-lt"/>
              <a:ea typeface="+mn-ea"/>
              <a:cs typeface="+mn-cs"/>
            </a:endParaRPr>
          </a:p>
          <a:p>
            <a:r>
              <a:rPr lang="cs-CZ" sz="1200" b="0" i="0" u="none" strike="noStrike" kern="1200" baseline="0" dirty="0" smtClean="0">
                <a:solidFill>
                  <a:schemeClr val="tx1"/>
                </a:solidFill>
                <a:latin typeface="+mn-lt"/>
                <a:ea typeface="+mn-ea"/>
                <a:cs typeface="+mn-cs"/>
              </a:rPr>
              <a:t>Při větším množství důkazů je vhodné používat SW pro správu důkazů – štítky, kódy, databáze, lepší vyhledávání podle parametrů.</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28</a:t>
            </a:fld>
            <a:endParaRPr lang="cs-CZ"/>
          </a:p>
        </p:txBody>
      </p:sp>
    </p:spTree>
    <p:extLst>
      <p:ext uri="{BB962C8B-B14F-4D97-AF65-F5344CB8AC3E}">
        <p14:creationId xmlns:p14="http://schemas.microsoft.com/office/powerpoint/2010/main" val="1995063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29</a:t>
            </a:fld>
            <a:endParaRPr lang="cs-CZ"/>
          </a:p>
        </p:txBody>
      </p:sp>
    </p:spTree>
    <p:extLst>
      <p:ext uri="{BB962C8B-B14F-4D97-AF65-F5344CB8AC3E}">
        <p14:creationId xmlns:p14="http://schemas.microsoft.com/office/powerpoint/2010/main" val="1661601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sz="1200" b="1" i="0" kern="1200" dirty="0" smtClean="0">
                <a:solidFill>
                  <a:schemeClr val="tx1"/>
                </a:solidFill>
                <a:effectLst/>
                <a:latin typeface="+mn-lt"/>
                <a:ea typeface="+mn-ea"/>
                <a:cs typeface="+mn-cs"/>
              </a:rPr>
              <a:t>AJ [</a:t>
            </a:r>
            <a:r>
              <a:rPr lang="cs-CZ" sz="1200" b="1" i="0" kern="1200" dirty="0" smtClean="0">
                <a:solidFill>
                  <a:schemeClr val="tx1"/>
                </a:solidFill>
                <a:effectLst/>
                <a:latin typeface="+mn-lt"/>
                <a:ea typeface="+mn-ea"/>
                <a:cs typeface="+mn-cs"/>
              </a:rPr>
              <a:t>ˈ</a:t>
            </a:r>
            <a:r>
              <a:rPr lang="cs-CZ" sz="1200" b="1" i="0" kern="1200" dirty="0" err="1" smtClean="0">
                <a:solidFill>
                  <a:schemeClr val="tx1"/>
                </a:solidFill>
                <a:effectLst/>
                <a:latin typeface="+mn-lt"/>
                <a:ea typeface="+mn-ea"/>
                <a:cs typeface="+mn-cs"/>
              </a:rPr>
              <a:t>vɒləˌtaɪl</a:t>
            </a:r>
            <a:r>
              <a:rPr lang="cs-CZ" sz="1200" b="1" i="0" kern="1200" dirty="0" smtClean="0">
                <a:solidFill>
                  <a:schemeClr val="tx1"/>
                </a:solidFill>
                <a:effectLst/>
                <a:latin typeface="+mn-lt"/>
                <a:ea typeface="+mn-ea"/>
                <a:cs typeface="+mn-cs"/>
              </a:rPr>
              <a:t>]</a:t>
            </a:r>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30</a:t>
            </a:fld>
            <a:endParaRPr lang="cs-CZ"/>
          </a:p>
        </p:txBody>
      </p:sp>
    </p:spTree>
    <p:extLst>
      <p:ext uri="{BB962C8B-B14F-4D97-AF65-F5344CB8AC3E}">
        <p14:creationId xmlns:p14="http://schemas.microsoft.com/office/powerpoint/2010/main" val="421282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swap file is a system file that creates temporary storage space on a solid-state drive or hard disk when the system runs low on memory. The file swaps a section of RAM storage from an idle program and frees up memory for other programs</a:t>
            </a:r>
            <a:r>
              <a:rPr lang="en-US" sz="1200" b="0" i="0" kern="1200" dirty="0" smtClean="0">
                <a:solidFill>
                  <a:schemeClr val="tx1"/>
                </a:solidFill>
                <a:effectLst/>
                <a:latin typeface="+mn-lt"/>
                <a:ea typeface="+mn-ea"/>
                <a:cs typeface="+mn-cs"/>
              </a:rPr>
              <a:t>.</a:t>
            </a:r>
            <a:endParaRPr lang="cs-CZ" sz="1200" b="0" i="0" kern="1200" dirty="0" smtClean="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31</a:t>
            </a:fld>
            <a:endParaRPr lang="cs-CZ"/>
          </a:p>
        </p:txBody>
      </p:sp>
    </p:spTree>
    <p:extLst>
      <p:ext uri="{BB962C8B-B14F-4D97-AF65-F5344CB8AC3E}">
        <p14:creationId xmlns:p14="http://schemas.microsoft.com/office/powerpoint/2010/main" val="2227846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pl-PL" sz="1200" b="0" i="0" u="none" strike="noStrike" kern="1200" baseline="0" dirty="0" smtClean="0">
                <a:solidFill>
                  <a:schemeClr val="tx1"/>
                </a:solidFill>
                <a:latin typeface="+mn-lt"/>
                <a:ea typeface="+mn-ea"/>
                <a:cs typeface="+mn-cs"/>
              </a:rPr>
              <a:t>TRIM </a:t>
            </a:r>
            <a:r>
              <a:rPr lang="pl-PL" sz="1200" b="0" i="0" u="none" strike="noStrike" kern="1200" baseline="0" dirty="0" smtClean="0">
                <a:solidFill>
                  <a:schemeClr val="tx1"/>
                </a:solidFill>
                <a:latin typeface="+mn-lt"/>
                <a:ea typeface="+mn-ea"/>
                <a:cs typeface="+mn-cs"/>
              </a:rPr>
              <a:t>– rychlejší uvolňování bloků.</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33</a:t>
            </a:fld>
            <a:endParaRPr lang="cs-CZ"/>
          </a:p>
        </p:txBody>
      </p:sp>
    </p:spTree>
    <p:extLst>
      <p:ext uri="{BB962C8B-B14F-4D97-AF65-F5344CB8AC3E}">
        <p14:creationId xmlns:p14="http://schemas.microsoft.com/office/powerpoint/2010/main" val="4131121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dirty="0" smtClean="0">
                <a:solidFill>
                  <a:schemeClr val="tx1"/>
                </a:solidFill>
                <a:latin typeface="+mn-lt"/>
                <a:ea typeface="+mn-ea"/>
                <a:cs typeface="+mn-cs"/>
              </a:rPr>
              <a:t>Obecný postup v případě běžného počítače.</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34</a:t>
            </a:fld>
            <a:endParaRPr lang="cs-CZ"/>
          </a:p>
        </p:txBody>
      </p:sp>
    </p:spTree>
    <p:extLst>
      <p:ext uri="{BB962C8B-B14F-4D97-AF65-F5344CB8AC3E}">
        <p14:creationId xmlns:p14="http://schemas.microsoft.com/office/powerpoint/2010/main" val="171476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dirty="0" smtClean="0">
                <a:solidFill>
                  <a:schemeClr val="tx1"/>
                </a:solidFill>
                <a:latin typeface="+mn-lt"/>
                <a:ea typeface="+mn-ea"/>
                <a:cs typeface="+mn-cs"/>
              </a:rPr>
              <a:t>Originál a kopie musí mát stejný </a:t>
            </a:r>
            <a:r>
              <a:rPr lang="cs-CZ" sz="1200" b="0" i="0" u="none" strike="noStrike" kern="1200" baseline="0" dirty="0" err="1" smtClean="0">
                <a:solidFill>
                  <a:schemeClr val="tx1"/>
                </a:solidFill>
                <a:latin typeface="+mn-lt"/>
                <a:ea typeface="+mn-ea"/>
                <a:cs typeface="+mn-cs"/>
              </a:rPr>
              <a:t>hash</a:t>
            </a:r>
            <a:r>
              <a:rPr lang="cs-CZ" sz="1200" b="0" i="0" u="none" strike="noStrike" kern="1200" baseline="0" dirty="0" smtClean="0">
                <a:solidFill>
                  <a:schemeClr val="tx1"/>
                </a:solidFill>
                <a:latin typeface="+mn-lt"/>
                <a:ea typeface="+mn-ea"/>
                <a:cs typeface="+mn-cs"/>
              </a:rPr>
              <a:t>  (SHA-256</a:t>
            </a:r>
            <a:r>
              <a:rPr lang="cs-CZ" sz="1200" b="0" i="0" u="none" strike="noStrike" kern="1200" baseline="0" dirty="0" smtClean="0">
                <a:solidFill>
                  <a:schemeClr val="tx1"/>
                </a:solidFill>
                <a:latin typeface="+mn-lt"/>
                <a:ea typeface="+mn-ea"/>
                <a:cs typeface="+mn-cs"/>
              </a:rPr>
              <a:t>. Často se však setkáváme se staršími algoritmy MD5 a </a:t>
            </a:r>
            <a:r>
              <a:rPr lang="cs-CZ" sz="1200" b="0" i="0" u="none" strike="noStrike" kern="1200" baseline="0" dirty="0" smtClean="0">
                <a:solidFill>
                  <a:schemeClr val="tx1"/>
                </a:solidFill>
                <a:latin typeface="+mn-lt"/>
                <a:ea typeface="+mn-ea"/>
                <a:cs typeface="+mn-cs"/>
              </a:rPr>
              <a:t>SHA-1)</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35</a:t>
            </a:fld>
            <a:endParaRPr lang="cs-CZ"/>
          </a:p>
        </p:txBody>
      </p:sp>
    </p:spTree>
    <p:extLst>
      <p:ext uri="{BB962C8B-B14F-4D97-AF65-F5344CB8AC3E}">
        <p14:creationId xmlns:p14="http://schemas.microsoft.com/office/powerpoint/2010/main" val="38206718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Zdroj:</a:t>
            </a:r>
            <a:r>
              <a:rPr lang="cs-CZ" baseline="0" dirty="0" smtClean="0"/>
              <a:t> </a:t>
            </a:r>
            <a:r>
              <a:rPr lang="cs-CZ" dirty="0" smtClean="0"/>
              <a:t>www.nukib.cz</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37</a:t>
            </a:fld>
            <a:endParaRPr lang="cs-CZ"/>
          </a:p>
        </p:txBody>
      </p:sp>
    </p:spTree>
    <p:extLst>
      <p:ext uri="{BB962C8B-B14F-4D97-AF65-F5344CB8AC3E}">
        <p14:creationId xmlns:p14="http://schemas.microsoft.com/office/powerpoint/2010/main" val="1323465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dirty="0" smtClean="0">
                <a:solidFill>
                  <a:schemeClr val="tx1"/>
                </a:solidFill>
                <a:latin typeface="+mn-lt"/>
                <a:ea typeface="+mn-ea"/>
                <a:cs typeface="+mn-cs"/>
              </a:rPr>
              <a:t>Souborový systém FAT jsou po odstranění souboru data zanechána, ale první znak v záznamu </a:t>
            </a:r>
            <a:r>
              <a:rPr lang="cs-CZ" sz="1200" b="0" i="1" u="none" strike="noStrike" kern="1200" baseline="0" dirty="0" err="1" smtClean="0">
                <a:solidFill>
                  <a:schemeClr val="tx1"/>
                </a:solidFill>
                <a:latin typeface="+mn-lt"/>
                <a:ea typeface="+mn-ea"/>
                <a:cs typeface="+mn-cs"/>
              </a:rPr>
              <a:t>directory</a:t>
            </a:r>
            <a:r>
              <a:rPr lang="cs-CZ" sz="1200" b="0" i="1" u="none" strike="noStrike" kern="1200" baseline="0" dirty="0" smtClean="0">
                <a:solidFill>
                  <a:schemeClr val="tx1"/>
                </a:solidFill>
                <a:latin typeface="+mn-lt"/>
                <a:ea typeface="+mn-ea"/>
                <a:cs typeface="+mn-cs"/>
              </a:rPr>
              <a:t> </a:t>
            </a:r>
            <a:r>
              <a:rPr lang="cs-CZ" sz="1200" b="0" i="1" u="none" strike="noStrike" kern="1200" baseline="0" dirty="0" err="1" smtClean="0">
                <a:solidFill>
                  <a:schemeClr val="tx1"/>
                </a:solidFill>
                <a:latin typeface="+mn-lt"/>
                <a:ea typeface="+mn-ea"/>
                <a:cs typeface="+mn-cs"/>
              </a:rPr>
              <a:t>entry</a:t>
            </a:r>
            <a:r>
              <a:rPr lang="cs-CZ" sz="1200" b="0" i="1" u="none" strike="noStrike" kern="1200" baseline="0" dirty="0" smtClean="0">
                <a:solidFill>
                  <a:schemeClr val="tx1"/>
                </a:solidFill>
                <a:latin typeface="+mn-lt"/>
                <a:ea typeface="+mn-ea"/>
                <a:cs typeface="+mn-cs"/>
              </a:rPr>
              <a:t> (název souboru) s</a:t>
            </a:r>
            <a:r>
              <a:rPr lang="cs-CZ" sz="1200" b="0" i="0" u="none" strike="noStrike" kern="1200" baseline="0" dirty="0" smtClean="0">
                <a:solidFill>
                  <a:schemeClr val="tx1"/>
                </a:solidFill>
                <a:latin typeface="+mn-lt"/>
                <a:ea typeface="+mn-ea"/>
                <a:cs typeface="+mn-cs"/>
              </a:rPr>
              <a:t>e změní na </a:t>
            </a:r>
            <a:r>
              <a:rPr lang="cs-CZ" sz="1200" b="0" i="1" u="none" strike="noStrike" kern="1200" baseline="0" dirty="0" smtClean="0">
                <a:solidFill>
                  <a:schemeClr val="tx1"/>
                </a:solidFill>
                <a:latin typeface="+mn-lt"/>
                <a:ea typeface="+mn-ea"/>
                <a:cs typeface="+mn-cs"/>
              </a:rPr>
              <a:t>xE5 </a:t>
            </a:r>
            <a:r>
              <a:rPr lang="cs-CZ" sz="1200" b="0" i="0" u="none" strike="noStrike" kern="1200" baseline="0" dirty="0" smtClean="0">
                <a:solidFill>
                  <a:schemeClr val="tx1"/>
                </a:solidFill>
                <a:latin typeface="+mn-lt"/>
                <a:ea typeface="+mn-ea"/>
                <a:cs typeface="+mn-cs"/>
              </a:rPr>
              <a:t>a záznamy ve </a:t>
            </a:r>
            <a:r>
              <a:rPr lang="cs-CZ" sz="1200" b="0" i="1" u="none" strike="noStrike" kern="1200" baseline="0" dirty="0" err="1" smtClean="0">
                <a:solidFill>
                  <a:schemeClr val="tx1"/>
                </a:solidFill>
                <a:latin typeface="+mn-lt"/>
                <a:ea typeface="+mn-ea"/>
                <a:cs typeface="+mn-cs"/>
              </a:rPr>
              <a:t>file</a:t>
            </a:r>
            <a:r>
              <a:rPr lang="cs-CZ" sz="1200" b="0" i="1" u="none" strike="noStrike" kern="1200" baseline="0" dirty="0" smtClean="0">
                <a:solidFill>
                  <a:schemeClr val="tx1"/>
                </a:solidFill>
                <a:latin typeface="+mn-lt"/>
                <a:ea typeface="+mn-ea"/>
                <a:cs typeface="+mn-cs"/>
              </a:rPr>
              <a:t> </a:t>
            </a:r>
            <a:r>
              <a:rPr lang="cs-CZ" sz="1200" b="0" i="1" u="none" strike="noStrike" kern="1200" baseline="0" dirty="0" err="1" smtClean="0">
                <a:solidFill>
                  <a:schemeClr val="tx1"/>
                </a:solidFill>
                <a:latin typeface="+mn-lt"/>
                <a:ea typeface="+mn-ea"/>
                <a:cs typeface="+mn-cs"/>
              </a:rPr>
              <a:t>alocation</a:t>
            </a:r>
            <a:r>
              <a:rPr lang="cs-CZ" sz="1200" b="0" i="1" u="none" strike="noStrike" kern="1200" baseline="0" dirty="0" smtClean="0">
                <a:solidFill>
                  <a:schemeClr val="tx1"/>
                </a:solidFill>
                <a:latin typeface="+mn-lt"/>
                <a:ea typeface="+mn-ea"/>
                <a:cs typeface="+mn-cs"/>
              </a:rPr>
              <a:t> table</a:t>
            </a:r>
            <a:r>
              <a:rPr lang="cs-CZ" sz="1200" b="0" i="0" u="none" strike="noStrike" kern="1200" baseline="0" dirty="0" smtClean="0">
                <a:solidFill>
                  <a:schemeClr val="tx1"/>
                </a:solidFill>
                <a:latin typeface="+mn-lt"/>
                <a:ea typeface="+mn-ea"/>
                <a:cs typeface="+mn-cs"/>
              </a:rPr>
              <a:t> jsou vynulovány (</a:t>
            </a:r>
            <a:r>
              <a:rPr lang="cs-CZ" sz="1200" b="0" i="1" u="none" strike="noStrike" kern="1200" baseline="0" dirty="0" smtClean="0">
                <a:solidFill>
                  <a:schemeClr val="tx1"/>
                </a:solidFill>
                <a:latin typeface="+mn-lt"/>
                <a:ea typeface="+mn-ea"/>
                <a:cs typeface="+mn-cs"/>
              </a:rPr>
              <a:t>x00</a:t>
            </a:r>
            <a:r>
              <a:rPr lang="cs-CZ" sz="1200" b="0" i="0" u="none" strike="noStrike" kern="1200" baseline="0" dirty="0" smtClean="0">
                <a:solidFill>
                  <a:schemeClr val="tx1"/>
                </a:solidFill>
                <a:latin typeface="+mn-lt"/>
                <a:ea typeface="+mn-ea"/>
                <a:cs typeface="+mn-cs"/>
              </a:rPr>
              <a:t>).</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39</a:t>
            </a:fld>
            <a:endParaRPr lang="cs-CZ"/>
          </a:p>
        </p:txBody>
      </p:sp>
    </p:spTree>
    <p:extLst>
      <p:ext uri="{BB962C8B-B14F-4D97-AF65-F5344CB8AC3E}">
        <p14:creationId xmlns:p14="http://schemas.microsoft.com/office/powerpoint/2010/main" val="9392245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dirty="0" smtClean="0">
                <a:solidFill>
                  <a:schemeClr val="tx1"/>
                </a:solidFill>
                <a:latin typeface="+mn-lt"/>
                <a:ea typeface="+mn-ea"/>
                <a:cs typeface="+mn-cs"/>
              </a:rPr>
              <a:t>V průběhu analýzy je kladen velký důraz na použití pouze takových nástrojů, které jsou všeobecně uznávané a zaručují, že při jejich správném použití nedochází k modifikaci důkazu a je zachována integrita výstupu (tzn. každý proces musí být zopakovatelný a musí poskytnout stejný výsledek). </a:t>
            </a:r>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40</a:t>
            </a:fld>
            <a:endParaRPr lang="cs-CZ"/>
          </a:p>
        </p:txBody>
      </p:sp>
    </p:spTree>
    <p:extLst>
      <p:ext uri="{BB962C8B-B14F-4D97-AF65-F5344CB8AC3E}">
        <p14:creationId xmlns:p14="http://schemas.microsoft.com/office/powerpoint/2010/main" val="3081333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7</a:t>
            </a:fld>
            <a:endParaRPr lang="cs-CZ"/>
          </a:p>
        </p:txBody>
      </p:sp>
    </p:spTree>
    <p:extLst>
      <p:ext uri="{BB962C8B-B14F-4D97-AF65-F5344CB8AC3E}">
        <p14:creationId xmlns:p14="http://schemas.microsoft.com/office/powerpoint/2010/main" val="116177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sz="1200" b="0" i="0" u="none" strike="noStrike" kern="1200" baseline="0" dirty="0" smtClean="0">
              <a:solidFill>
                <a:schemeClr val="tx1"/>
              </a:solidFill>
              <a:latin typeface="+mn-lt"/>
              <a:ea typeface="+mn-ea"/>
              <a:cs typeface="+mn-cs"/>
            </a:endParaRPr>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41</a:t>
            </a:fld>
            <a:endParaRPr lang="cs-CZ"/>
          </a:p>
        </p:txBody>
      </p:sp>
    </p:spTree>
    <p:extLst>
      <p:ext uri="{BB962C8B-B14F-4D97-AF65-F5344CB8AC3E}">
        <p14:creationId xmlns:p14="http://schemas.microsoft.com/office/powerpoint/2010/main" val="3598390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42</a:t>
            </a:fld>
            <a:endParaRPr lang="cs-CZ"/>
          </a:p>
        </p:txBody>
      </p:sp>
    </p:spTree>
    <p:extLst>
      <p:ext uri="{BB962C8B-B14F-4D97-AF65-F5344CB8AC3E}">
        <p14:creationId xmlns:p14="http://schemas.microsoft.com/office/powerpoint/2010/main" val="3546217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43</a:t>
            </a:fld>
            <a:endParaRPr lang="cs-CZ"/>
          </a:p>
        </p:txBody>
      </p:sp>
    </p:spTree>
    <p:extLst>
      <p:ext uri="{BB962C8B-B14F-4D97-AF65-F5344CB8AC3E}">
        <p14:creationId xmlns:p14="http://schemas.microsoft.com/office/powerpoint/2010/main" val="814876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smtClean="0"/>
          </a:p>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49</a:t>
            </a:fld>
            <a:endParaRPr lang="cs-CZ"/>
          </a:p>
        </p:txBody>
      </p:sp>
    </p:spTree>
    <p:extLst>
      <p:ext uri="{BB962C8B-B14F-4D97-AF65-F5344CB8AC3E}">
        <p14:creationId xmlns:p14="http://schemas.microsoft.com/office/powerpoint/2010/main" val="23318281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dirty="0" err="1" smtClean="0">
                <a:solidFill>
                  <a:schemeClr val="tx1"/>
                </a:solidFill>
                <a:effectLst/>
                <a:latin typeface="+mn-lt"/>
                <a:ea typeface="+mn-ea"/>
                <a:cs typeface="+mn-cs"/>
              </a:rPr>
              <a:t>This</a:t>
            </a:r>
            <a:r>
              <a:rPr lang="cs-CZ" sz="1200" b="0" i="0" kern="1200" dirty="0" smtClean="0">
                <a:solidFill>
                  <a:schemeClr val="tx1"/>
                </a:solidFill>
                <a:effectLst/>
                <a:latin typeface="+mn-lt"/>
                <a:ea typeface="+mn-ea"/>
                <a:cs typeface="+mn-cs"/>
              </a:rPr>
              <a:t> </a:t>
            </a:r>
            <a:r>
              <a:rPr lang="cs-CZ" sz="1200" b="0" i="0" kern="1200" dirty="0" err="1" smtClean="0">
                <a:solidFill>
                  <a:schemeClr val="tx1"/>
                </a:solidFill>
                <a:effectLst/>
                <a:latin typeface="+mn-lt"/>
                <a:ea typeface="+mn-ea"/>
                <a:cs typeface="+mn-cs"/>
              </a:rPr>
              <a:t>is</a:t>
            </a:r>
            <a:r>
              <a:rPr lang="cs-CZ"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why this category does not receive as much attention as the vulnerability-exploitation style challenges. </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55</a:t>
            </a:fld>
            <a:endParaRPr lang="cs-CZ"/>
          </a:p>
        </p:txBody>
      </p:sp>
    </p:spTree>
    <p:extLst>
      <p:ext uri="{BB962C8B-B14F-4D97-AF65-F5344CB8AC3E}">
        <p14:creationId xmlns:p14="http://schemas.microsoft.com/office/powerpoint/2010/main" val="7097573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První dvě se dají naučit, třetí se získává spíše ze </a:t>
            </a:r>
            <a:r>
              <a:rPr lang="cs-CZ" dirty="0" smtClean="0"/>
              <a:t>zkušeností</a:t>
            </a:r>
            <a:r>
              <a:rPr lang="cs-CZ" dirty="0" smtClean="0"/>
              <a:t>.</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56</a:t>
            </a:fld>
            <a:endParaRPr lang="cs-CZ"/>
          </a:p>
        </p:txBody>
      </p:sp>
    </p:spTree>
    <p:extLst>
      <p:ext uri="{BB962C8B-B14F-4D97-AF65-F5344CB8AC3E}">
        <p14:creationId xmlns:p14="http://schemas.microsoft.com/office/powerpoint/2010/main" val="2972318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en-US" dirty="0" smtClean="0"/>
              <a:t>68 65 6c </a:t>
            </a:r>
            <a:r>
              <a:rPr lang="en-US" dirty="0" err="1" smtClean="0"/>
              <a:t>6c</a:t>
            </a:r>
            <a:r>
              <a:rPr lang="en-US" dirty="0" smtClean="0"/>
              <a:t> 6f 20 77 6f 72 6c 64 21</a:t>
            </a:r>
            <a:r>
              <a:rPr lang="en-US" sz="1200" b="0" i="0" kern="1200" dirty="0" smtClean="0">
                <a:solidFill>
                  <a:schemeClr val="tx1"/>
                </a:solidFill>
                <a:effectLst/>
                <a:latin typeface="+mn-lt"/>
                <a:ea typeface="+mn-ea"/>
                <a:cs typeface="+mn-cs"/>
              </a:rPr>
              <a:t>, it's important to notice the preponderance of 0x60's here: this is ASCII.</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57</a:t>
            </a:fld>
            <a:endParaRPr lang="cs-CZ"/>
          </a:p>
        </p:txBody>
      </p:sp>
    </p:spTree>
    <p:extLst>
      <p:ext uri="{BB962C8B-B14F-4D97-AF65-F5344CB8AC3E}">
        <p14:creationId xmlns:p14="http://schemas.microsoft.com/office/powerpoint/2010/main" val="6674360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Ext4 – </a:t>
            </a:r>
            <a:r>
              <a:rPr lang="cs-CZ" dirty="0" err="1" smtClean="0"/>
              <a:t>linux</a:t>
            </a:r>
            <a:r>
              <a:rPr lang="cs-CZ" dirty="0" smtClean="0"/>
              <a:t>, 4 </a:t>
            </a:r>
            <a:r>
              <a:rPr lang="cs-CZ" dirty="0" err="1" smtClean="0"/>
              <a:t>extended</a:t>
            </a:r>
            <a:r>
              <a:rPr lang="cs-CZ" baseline="0" dirty="0" smtClean="0"/>
              <a:t> </a:t>
            </a:r>
            <a:r>
              <a:rPr lang="cs-CZ" baseline="0" dirty="0" err="1" smtClean="0"/>
              <a:t>filesystem</a:t>
            </a:r>
            <a:r>
              <a:rPr lang="cs-CZ" baseline="0" dirty="0" smtClean="0"/>
              <a:t>, 2008</a:t>
            </a:r>
          </a:p>
          <a:p>
            <a:r>
              <a:rPr lang="cs-CZ" baseline="0" dirty="0" err="1" smtClean="0"/>
              <a:t>File</a:t>
            </a:r>
            <a:r>
              <a:rPr lang="cs-CZ" baseline="0" dirty="0" smtClean="0"/>
              <a:t> </a:t>
            </a:r>
            <a:r>
              <a:rPr lang="cs-CZ" baseline="0" dirty="0" err="1" smtClean="0"/>
              <a:t>system</a:t>
            </a:r>
            <a:r>
              <a:rPr lang="cs-CZ" baseline="0" dirty="0" smtClean="0"/>
              <a:t> - </a:t>
            </a:r>
            <a:r>
              <a:rPr lang="en-US" sz="1200" b="0" i="0" kern="1200" dirty="0" smtClean="0">
                <a:solidFill>
                  <a:schemeClr val="tx1"/>
                </a:solidFill>
                <a:effectLst/>
                <a:latin typeface="+mn-lt"/>
                <a:ea typeface="+mn-ea"/>
                <a:cs typeface="+mn-cs"/>
              </a:rPr>
              <a:t>attempt to find deleted files</a:t>
            </a:r>
            <a:r>
              <a:rPr lang="cs-CZ"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recover missing partition tables, fix corrupted ones</a:t>
            </a:r>
            <a:endParaRPr lang="cs-CZ" sz="1200" b="0" i="0" kern="1200" dirty="0" smtClean="0">
              <a:solidFill>
                <a:schemeClr val="tx1"/>
              </a:solidFill>
              <a:effectLst/>
              <a:latin typeface="+mn-lt"/>
              <a:ea typeface="+mn-ea"/>
              <a:cs typeface="+mn-cs"/>
            </a:endParaRPr>
          </a:p>
          <a:p>
            <a:endParaRPr lang="cs-CZ" sz="1200" b="0" i="0" kern="1200" dirty="0" smtClean="0">
              <a:solidFill>
                <a:schemeClr val="tx1"/>
              </a:solidFill>
              <a:effectLst/>
              <a:latin typeface="+mn-lt"/>
              <a:ea typeface="+mn-ea"/>
              <a:cs typeface="+mn-cs"/>
            </a:endParaRPr>
          </a:p>
          <a:p>
            <a:endParaRPr lang="cs-CZ" sz="1200" b="0" i="0" kern="1200" dirty="0" smtClean="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58</a:t>
            </a:fld>
            <a:endParaRPr lang="cs-CZ"/>
          </a:p>
        </p:txBody>
      </p:sp>
    </p:spTree>
    <p:extLst>
      <p:ext uri="{BB962C8B-B14F-4D97-AF65-F5344CB8AC3E}">
        <p14:creationId xmlns:p14="http://schemas.microsoft.com/office/powerpoint/2010/main" val="3641998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OLE = </a:t>
            </a:r>
            <a:r>
              <a:rPr lang="en-US" sz="1200" b="0" i="0" kern="1200" dirty="0" smtClean="0">
                <a:solidFill>
                  <a:schemeClr val="tx1"/>
                </a:solidFill>
                <a:effectLst/>
                <a:latin typeface="+mn-lt"/>
                <a:ea typeface="+mn-ea"/>
                <a:cs typeface="+mn-cs"/>
              </a:rPr>
              <a:t> Object Linking and Embedding</a:t>
            </a:r>
            <a:r>
              <a:rPr lang="cs-CZ" dirty="0" smtClean="0"/>
              <a:t> (</a:t>
            </a:r>
            <a:r>
              <a:rPr lang="cs-CZ" dirty="0" err="1" smtClean="0"/>
              <a:t>rtf</a:t>
            </a:r>
            <a:r>
              <a:rPr lang="cs-CZ" dirty="0" smtClean="0"/>
              <a:t>, doc, </a:t>
            </a:r>
            <a:r>
              <a:rPr lang="cs-CZ" dirty="0" err="1" smtClean="0"/>
              <a:t>xls</a:t>
            </a:r>
            <a:r>
              <a:rPr lang="cs-CZ" dirty="0" smtClean="0"/>
              <a:t>, </a:t>
            </a:r>
            <a:r>
              <a:rPr lang="cs-CZ" dirty="0" err="1" smtClean="0"/>
              <a:t>ppt</a:t>
            </a:r>
            <a:r>
              <a:rPr lang="cs-CZ" dirty="0" smtClean="0"/>
              <a:t>)</a:t>
            </a:r>
          </a:p>
          <a:p>
            <a:r>
              <a:rPr lang="cs-CZ" dirty="0" smtClean="0"/>
              <a:t>OOXML = </a:t>
            </a:r>
            <a:r>
              <a:rPr lang="cs-CZ" sz="1200" b="0" i="0" kern="1200" dirty="0" smtClean="0">
                <a:solidFill>
                  <a:schemeClr val="tx1"/>
                </a:solidFill>
                <a:effectLst/>
                <a:latin typeface="+mn-lt"/>
                <a:ea typeface="+mn-ea"/>
                <a:cs typeface="+mn-cs"/>
              </a:rPr>
              <a:t>Office Open XML (</a:t>
            </a:r>
            <a:r>
              <a:rPr lang="cs-CZ" sz="1200" b="0" i="0" kern="1200" dirty="0" err="1" smtClean="0">
                <a:solidFill>
                  <a:schemeClr val="tx1"/>
                </a:solidFill>
                <a:effectLst/>
                <a:latin typeface="+mn-lt"/>
                <a:ea typeface="+mn-ea"/>
                <a:cs typeface="+mn-cs"/>
              </a:rPr>
              <a:t>docx</a:t>
            </a:r>
            <a:r>
              <a:rPr lang="cs-CZ" sz="1200" b="0" i="0" kern="1200" dirty="0" smtClean="0">
                <a:solidFill>
                  <a:schemeClr val="tx1"/>
                </a:solidFill>
                <a:effectLst/>
                <a:latin typeface="+mn-lt"/>
                <a:ea typeface="+mn-ea"/>
                <a:cs typeface="+mn-cs"/>
              </a:rPr>
              <a:t>, </a:t>
            </a:r>
            <a:r>
              <a:rPr lang="cs-CZ" sz="1200" b="0" i="0" kern="1200" dirty="0" err="1" smtClean="0">
                <a:solidFill>
                  <a:schemeClr val="tx1"/>
                </a:solidFill>
                <a:effectLst/>
                <a:latin typeface="+mn-lt"/>
                <a:ea typeface="+mn-ea"/>
                <a:cs typeface="+mn-cs"/>
              </a:rPr>
              <a:t>xlsx,pptx</a:t>
            </a:r>
            <a:r>
              <a:rPr lang="cs-CZ" sz="1200" b="0" i="0" kern="1200" dirty="0" smtClean="0">
                <a:solidFill>
                  <a:schemeClr val="tx1"/>
                </a:solidFill>
                <a:effectLst/>
                <a:latin typeface="+mn-lt"/>
                <a:ea typeface="+mn-ea"/>
                <a:cs typeface="+mn-cs"/>
              </a:rPr>
              <a:t>)</a:t>
            </a:r>
          </a:p>
          <a:p>
            <a:endParaRPr lang="cs-CZ"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Both formats are structured, compound file binary formats that enable Linked or Embedded content (Objects). OOXML files are actually zip file containers (see the section above on archive files), meaning that one of the easiest ways to check for hidden data is to simply </a:t>
            </a:r>
            <a:r>
              <a:rPr lang="en-US" u="sng" dirty="0" smtClean="0"/>
              <a:t>unzip</a:t>
            </a:r>
            <a:r>
              <a:rPr lang="en-US" sz="1200" b="0" i="0" u="sng" kern="1200" dirty="0" smtClean="0">
                <a:solidFill>
                  <a:schemeClr val="tx1"/>
                </a:solidFill>
                <a:effectLst/>
                <a:latin typeface="+mn-lt"/>
                <a:ea typeface="+mn-ea"/>
                <a:cs typeface="+mn-cs"/>
              </a:rPr>
              <a:t> the document</a:t>
            </a:r>
            <a:r>
              <a:rPr lang="cs-CZ" sz="1200" b="0" i="0" kern="1200" dirty="0" smtClean="0">
                <a:solidFill>
                  <a:schemeClr val="tx1"/>
                </a:solidFill>
                <a:effectLst/>
                <a:latin typeface="+mn-lt"/>
                <a:ea typeface="+mn-ea"/>
                <a:cs typeface="+mn-cs"/>
              </a:rPr>
              <a:t>.</a:t>
            </a:r>
          </a:p>
          <a:p>
            <a:endParaRPr lang="cs-CZ"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VBA is an abbreviation for Visual Basic for Application. </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59</a:t>
            </a:fld>
            <a:endParaRPr lang="cs-CZ"/>
          </a:p>
        </p:txBody>
      </p:sp>
    </p:spTree>
    <p:extLst>
      <p:ext uri="{BB962C8B-B14F-4D97-AF65-F5344CB8AC3E}">
        <p14:creationId xmlns:p14="http://schemas.microsoft.com/office/powerpoint/2010/main" val="4870983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60</a:t>
            </a:fld>
            <a:endParaRPr lang="cs-CZ"/>
          </a:p>
        </p:txBody>
      </p:sp>
    </p:spTree>
    <p:extLst>
      <p:ext uri="{BB962C8B-B14F-4D97-AF65-F5344CB8AC3E}">
        <p14:creationId xmlns:p14="http://schemas.microsoft.com/office/powerpoint/2010/main" val="3124916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dirty="0" smtClean="0"/>
              <a:t>1 člověk používá mnoho zařízení (PC, tablet, telefon, hodinky, </a:t>
            </a:r>
            <a:r>
              <a:rPr lang="cs-CZ" dirty="0" err="1" smtClean="0"/>
              <a:t>trackery</a:t>
            </a:r>
            <a:r>
              <a:rPr lang="cs-CZ" dirty="0" smtClean="0"/>
              <a:t>, monitory vitálních funkcí,....... Není až taková výzva je analyzovat (ke všemu jsou manuály a ty prozradí opravdu hodně).</a:t>
            </a:r>
            <a:r>
              <a:rPr lang="cs-CZ" baseline="0" dirty="0" smtClean="0"/>
              <a:t> Souhrn jednotlivých částí nedává komplexní výsledek, </a:t>
            </a:r>
            <a:r>
              <a:rPr lang="cs-CZ" dirty="0" smtClean="0"/>
              <a:t>ale vše je potřeba propojit a vidět zkoumaný případ komplexně. 10 reportů na 10 </a:t>
            </a:r>
            <a:r>
              <a:rPr lang="cs-CZ" dirty="0" err="1" smtClean="0"/>
              <a:t>IoT</a:t>
            </a:r>
            <a:r>
              <a:rPr lang="cs-CZ" dirty="0" smtClean="0"/>
              <a:t> není výsledek, je třeba vidět spojitosti</a:t>
            </a:r>
            <a:r>
              <a:rPr lang="cs-CZ" baseline="0" dirty="0" smtClean="0"/>
              <a:t> mezi nimi</a:t>
            </a:r>
            <a:r>
              <a:rPr lang="cs-CZ" baseline="0" dirty="0" smtClean="0"/>
              <a:t>.</a:t>
            </a:r>
            <a:endParaRPr lang="cs-CZ" dirty="0" smtClean="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8</a:t>
            </a:fld>
            <a:endParaRPr lang="cs-CZ"/>
          </a:p>
        </p:txBody>
      </p:sp>
    </p:spTree>
    <p:extLst>
      <p:ext uri="{BB962C8B-B14F-4D97-AF65-F5344CB8AC3E}">
        <p14:creationId xmlns:p14="http://schemas.microsoft.com/office/powerpoint/2010/main" val="37388698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OVM orgány veřejné moci (nemocnice, školy</a:t>
            </a:r>
            <a:r>
              <a:rPr lang="cs-CZ" baseline="0" dirty="0" smtClean="0"/>
              <a:t> – jsou na to podmínky)</a:t>
            </a:r>
          </a:p>
          <a:p>
            <a:endParaRPr lang="cs-CZ" baseline="0" dirty="0" smtClean="0"/>
          </a:p>
          <a:p>
            <a:r>
              <a:rPr lang="cs-CZ" dirty="0" smtClean="0"/>
              <a:t>Meta 2 </a:t>
            </a:r>
            <a:r>
              <a:rPr lang="cs-CZ" dirty="0" err="1" smtClean="0"/>
              <a:t>Oculus</a:t>
            </a:r>
            <a:endParaRPr lang="cs-CZ" dirty="0" smtClean="0"/>
          </a:p>
          <a:p>
            <a:r>
              <a:rPr lang="cs-CZ" dirty="0" smtClean="0"/>
              <a:t>Přes </a:t>
            </a:r>
            <a:r>
              <a:rPr lang="cs-CZ" dirty="0" err="1" smtClean="0"/>
              <a:t>Oculus</a:t>
            </a:r>
            <a:r>
              <a:rPr lang="cs-CZ" dirty="0" smtClean="0"/>
              <a:t> se dá dostat přes RDP na jiný PC - </a:t>
            </a:r>
            <a:r>
              <a:rPr lang="cs-CZ" dirty="0" err="1" smtClean="0"/>
              <a:t>app</a:t>
            </a:r>
            <a:r>
              <a:rPr lang="cs-CZ" dirty="0" smtClean="0"/>
              <a:t> má přístup k celému PC, není ani třeba heslo, stačí si jen vytvořit profil se jménem bez hesla a může si na PC dělat přes brýle, co chce, včetně RDP. V brýlích vidí to, co by bylo na monitoru</a:t>
            </a:r>
            <a:r>
              <a:rPr lang="cs-CZ" dirty="0" smtClean="0"/>
              <a:t>.</a:t>
            </a:r>
          </a:p>
          <a:p>
            <a:endParaRPr lang="cs-CZ" dirty="0" smtClean="0"/>
          </a:p>
          <a:p>
            <a:r>
              <a:rPr lang="cs-CZ" dirty="0" smtClean="0"/>
              <a:t>Je</a:t>
            </a:r>
            <a:r>
              <a:rPr lang="cs-CZ" baseline="0" dirty="0" smtClean="0"/>
              <a:t> snadné identifikovat externí média podle jejich ID v registrech???</a:t>
            </a:r>
            <a:endParaRPr lang="cs-CZ" dirty="0" smtClean="0"/>
          </a:p>
          <a:p>
            <a:endParaRPr lang="cs-CZ" dirty="0" smtClean="0"/>
          </a:p>
          <a:p>
            <a:r>
              <a:rPr lang="cs-CZ" dirty="0" smtClean="0"/>
              <a:t>Tip na</a:t>
            </a:r>
            <a:r>
              <a:rPr lang="cs-CZ" baseline="0" dirty="0" smtClean="0"/>
              <a:t> oledump.py od </a:t>
            </a:r>
            <a:r>
              <a:rPr lang="cs-CZ" baseline="0" dirty="0" err="1" smtClean="0"/>
              <a:t>D.Stevense</a:t>
            </a:r>
            <a:endParaRPr lang="cs-CZ" dirty="0" smtClean="0"/>
          </a:p>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61</a:t>
            </a:fld>
            <a:endParaRPr lang="cs-CZ"/>
          </a:p>
        </p:txBody>
      </p:sp>
    </p:spTree>
    <p:extLst>
      <p:ext uri="{BB962C8B-B14F-4D97-AF65-F5344CB8AC3E}">
        <p14:creationId xmlns:p14="http://schemas.microsoft.com/office/powerpoint/2010/main" val="51051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s-CZ" dirty="0" smtClean="0"/>
              <a:t>Předpoklady – mít zálibu v řešení hádanek, umět řešit problémy, mít kritické myšlení,</a:t>
            </a:r>
            <a:r>
              <a:rPr lang="cs-CZ" baseline="0" dirty="0" smtClean="0"/>
              <a:t> zaměření na detail, důkladnost, vytrvalost, zvědavost, chuť neustále se učit něco nového </a:t>
            </a:r>
            <a:endParaRPr lang="cs-CZ" dirty="0" smtClean="0"/>
          </a:p>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9</a:t>
            </a:fld>
            <a:endParaRPr lang="cs-CZ"/>
          </a:p>
        </p:txBody>
      </p:sp>
    </p:spTree>
    <p:extLst>
      <p:ext uri="{BB962C8B-B14F-4D97-AF65-F5344CB8AC3E}">
        <p14:creationId xmlns:p14="http://schemas.microsoft.com/office/powerpoint/2010/main" val="2880865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10</a:t>
            </a:fld>
            <a:endParaRPr lang="cs-CZ"/>
          </a:p>
        </p:txBody>
      </p:sp>
    </p:spTree>
    <p:extLst>
      <p:ext uri="{BB962C8B-B14F-4D97-AF65-F5344CB8AC3E}">
        <p14:creationId xmlns:p14="http://schemas.microsoft.com/office/powerpoint/2010/main" val="2478796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12</a:t>
            </a:fld>
            <a:endParaRPr lang="cs-CZ"/>
          </a:p>
        </p:txBody>
      </p:sp>
    </p:spTree>
    <p:extLst>
      <p:ext uri="{BB962C8B-B14F-4D97-AF65-F5344CB8AC3E}">
        <p14:creationId xmlns:p14="http://schemas.microsoft.com/office/powerpoint/2010/main" val="3880777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Asymetrický – za malé náklady jsou velké dopady</a:t>
            </a:r>
            <a:endParaRPr lang="cs-CZ" dirty="0"/>
          </a:p>
        </p:txBody>
      </p:sp>
      <p:sp>
        <p:nvSpPr>
          <p:cNvPr id="4" name="Zástupný symbol pro číslo snímku 3"/>
          <p:cNvSpPr>
            <a:spLocks noGrp="1"/>
          </p:cNvSpPr>
          <p:nvPr>
            <p:ph type="sldNum" sz="quarter" idx="10"/>
          </p:nvPr>
        </p:nvSpPr>
        <p:spPr/>
        <p:txBody>
          <a:bodyPr/>
          <a:lstStyle/>
          <a:p>
            <a:fld id="{59328028-13E7-49E2-926F-A22669F59245}" type="slidenum">
              <a:rPr lang="cs-CZ" smtClean="0"/>
              <a:t>15</a:t>
            </a:fld>
            <a:endParaRPr lang="cs-CZ"/>
          </a:p>
        </p:txBody>
      </p:sp>
    </p:spTree>
    <p:extLst>
      <p:ext uri="{BB962C8B-B14F-4D97-AF65-F5344CB8AC3E}">
        <p14:creationId xmlns:p14="http://schemas.microsoft.com/office/powerpoint/2010/main" val="287224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dirty="0" smtClean="0"/>
              <a:t>Edmond </a:t>
            </a:r>
            <a:r>
              <a:rPr lang="cs-CZ" dirty="0" err="1" smtClean="0"/>
              <a:t>Locard</a:t>
            </a:r>
            <a:r>
              <a:rPr lang="cs-CZ" dirty="0" smtClean="0"/>
              <a:t> byl francouzský lékař, právník a průkopník forenzních věd, který založil v roce 1910 v Lyonu první policejní laboratoř. Přispěl k vyřešení celé řady složitých případů a zformuloval ústřední postulát forenzních věd, známý jako </a:t>
            </a:r>
            <a:r>
              <a:rPr lang="cs-CZ" dirty="0" err="1" smtClean="0"/>
              <a:t>Locardův</a:t>
            </a:r>
            <a:r>
              <a:rPr lang="cs-CZ" dirty="0" smtClean="0"/>
              <a:t> princip výměny, který praví, že „každý kontakt za sebou zanechává stopu“. Jeho vynikající výsledky mu vynesly přezdívku „francouzský </a:t>
            </a:r>
            <a:r>
              <a:rPr lang="cs-CZ" dirty="0" err="1" smtClean="0"/>
              <a:t>Sherlock</a:t>
            </a:r>
            <a:r>
              <a:rPr lang="cs-CZ" dirty="0" smtClean="0"/>
              <a:t> Holmes“.</a:t>
            </a:r>
            <a:endParaRPr lang="cs-CZ" dirty="0"/>
          </a:p>
        </p:txBody>
      </p:sp>
      <p:sp>
        <p:nvSpPr>
          <p:cNvPr id="4" name="Zástupný symbol pro číslo snímku 3"/>
          <p:cNvSpPr>
            <a:spLocks noGrp="1"/>
          </p:cNvSpPr>
          <p:nvPr>
            <p:ph type="sldNum" sz="quarter" idx="10"/>
          </p:nvPr>
        </p:nvSpPr>
        <p:spPr/>
        <p:txBody>
          <a:bodyPr/>
          <a:lstStyle/>
          <a:p>
            <a:fld id="{56C6A2E2-94D6-4BC2-A4B3-F5A52B3A1F18}" type="slidenum">
              <a:rPr lang="cs-CZ" smtClean="0"/>
              <a:t>16</a:t>
            </a:fld>
            <a:endParaRPr lang="cs-CZ"/>
          </a:p>
        </p:txBody>
      </p:sp>
    </p:spTree>
    <p:extLst>
      <p:ext uri="{BB962C8B-B14F-4D97-AF65-F5344CB8AC3E}">
        <p14:creationId xmlns:p14="http://schemas.microsoft.com/office/powerpoint/2010/main" val="1530041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1524000" y="1122363"/>
            <a:ext cx="9144000" cy="2387600"/>
          </a:xfrm>
        </p:spPr>
        <p:txBody>
          <a:bodyPr anchor="b"/>
          <a:lstStyle>
            <a:lvl1pPr algn="ctr">
              <a:defRPr sz="6000"/>
            </a:lvl1pPr>
          </a:lstStyle>
          <a:p>
            <a:r>
              <a:rPr lang="cs-CZ" smtClean="0"/>
              <a:t>Kliknutím lze upravit styl.</a:t>
            </a:r>
            <a:endParaRPr lang="cs-CZ"/>
          </a:p>
        </p:txBody>
      </p:sp>
      <p:sp>
        <p:nvSpPr>
          <p:cNvPr id="3" name="Podnadpis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smtClean="0"/>
              <a:t>Kliknutím můžete upravit styl předlohy.</a:t>
            </a:r>
            <a:endParaRPr lang="cs-CZ"/>
          </a:p>
        </p:txBody>
      </p:sp>
      <p:sp>
        <p:nvSpPr>
          <p:cNvPr id="4" name="Zástupný symbol pro datum 3"/>
          <p:cNvSpPr>
            <a:spLocks noGrp="1"/>
          </p:cNvSpPr>
          <p:nvPr>
            <p:ph type="dt" sz="half" idx="10"/>
          </p:nvPr>
        </p:nvSpPr>
        <p:spPr/>
        <p:txBody>
          <a:bodyPr/>
          <a:lstStyle/>
          <a:p>
            <a:fld id="{AFF9E617-6610-4D74-8E65-E70746A9125C}" type="datetimeFigureOut">
              <a:rPr lang="cs-CZ" smtClean="0"/>
              <a:t>03.10.2023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06C72111-2B22-4FF0-A082-B830975061D3}" type="slidenum">
              <a:rPr lang="cs-CZ" smtClean="0"/>
              <a:t>‹#›</a:t>
            </a:fld>
            <a:endParaRPr lang="cs-CZ"/>
          </a:p>
        </p:txBody>
      </p:sp>
    </p:spTree>
    <p:extLst>
      <p:ext uri="{BB962C8B-B14F-4D97-AF65-F5344CB8AC3E}">
        <p14:creationId xmlns:p14="http://schemas.microsoft.com/office/powerpoint/2010/main" val="364673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svislý text 2"/>
          <p:cNvSpPr>
            <a:spLocks noGrp="1"/>
          </p:cNvSpPr>
          <p:nvPr>
            <p:ph type="body" orient="vert" idx="1"/>
          </p:nvPr>
        </p:nvSpPr>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AFF9E617-6610-4D74-8E65-E70746A9125C}" type="datetimeFigureOut">
              <a:rPr lang="cs-CZ" smtClean="0"/>
              <a:t>03.10.2023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06C72111-2B22-4FF0-A082-B830975061D3}" type="slidenum">
              <a:rPr lang="cs-CZ" smtClean="0"/>
              <a:t>‹#›</a:t>
            </a:fld>
            <a:endParaRPr lang="cs-CZ"/>
          </a:p>
        </p:txBody>
      </p:sp>
    </p:spTree>
    <p:extLst>
      <p:ext uri="{BB962C8B-B14F-4D97-AF65-F5344CB8AC3E}">
        <p14:creationId xmlns:p14="http://schemas.microsoft.com/office/powerpoint/2010/main" val="1811286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8724900" y="365125"/>
            <a:ext cx="2628900" cy="5811838"/>
          </a:xfrm>
        </p:spPr>
        <p:txBody>
          <a:bodyPr vert="eaVert"/>
          <a:lstStyle/>
          <a:p>
            <a:r>
              <a:rPr lang="cs-CZ" smtClean="0"/>
              <a:t>Kliknutím lze upravit styl.</a:t>
            </a:r>
            <a:endParaRPr lang="cs-CZ"/>
          </a:p>
        </p:txBody>
      </p:sp>
      <p:sp>
        <p:nvSpPr>
          <p:cNvPr id="3" name="Zástupný symbol pro svislý text 2"/>
          <p:cNvSpPr>
            <a:spLocks noGrp="1"/>
          </p:cNvSpPr>
          <p:nvPr>
            <p:ph type="body" orient="vert" idx="1"/>
          </p:nvPr>
        </p:nvSpPr>
        <p:spPr>
          <a:xfrm>
            <a:off x="838200" y="365125"/>
            <a:ext cx="7734300" cy="5811838"/>
          </a:xfrm>
        </p:spPr>
        <p:txBody>
          <a:bodyPr vert="eaVert"/>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AFF9E617-6610-4D74-8E65-E70746A9125C}" type="datetimeFigureOut">
              <a:rPr lang="cs-CZ" smtClean="0"/>
              <a:t>03.10.2023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06C72111-2B22-4FF0-A082-B830975061D3}" type="slidenum">
              <a:rPr lang="cs-CZ" smtClean="0"/>
              <a:t>‹#›</a:t>
            </a:fld>
            <a:endParaRPr lang="cs-CZ"/>
          </a:p>
        </p:txBody>
      </p:sp>
    </p:spTree>
    <p:extLst>
      <p:ext uri="{BB962C8B-B14F-4D97-AF65-F5344CB8AC3E}">
        <p14:creationId xmlns:p14="http://schemas.microsoft.com/office/powerpoint/2010/main" val="1134313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idx="1"/>
          </p:nvPr>
        </p:nvSpPr>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AFF9E617-6610-4D74-8E65-E70746A9125C}" type="datetimeFigureOut">
              <a:rPr lang="cs-CZ" smtClean="0"/>
              <a:t>03.10.2023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06C72111-2B22-4FF0-A082-B830975061D3}" type="slidenum">
              <a:rPr lang="cs-CZ" smtClean="0"/>
              <a:t>‹#›</a:t>
            </a:fld>
            <a:endParaRPr lang="cs-CZ"/>
          </a:p>
        </p:txBody>
      </p:sp>
    </p:spTree>
    <p:extLst>
      <p:ext uri="{BB962C8B-B14F-4D97-AF65-F5344CB8AC3E}">
        <p14:creationId xmlns:p14="http://schemas.microsoft.com/office/powerpoint/2010/main" val="255475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831850" y="1709738"/>
            <a:ext cx="10515600" cy="2852737"/>
          </a:xfrm>
        </p:spPr>
        <p:txBody>
          <a:bodyPr anchor="b"/>
          <a:lstStyle>
            <a:lvl1pPr>
              <a:defRPr sz="6000"/>
            </a:lvl1pPr>
          </a:lstStyle>
          <a:p>
            <a:r>
              <a:rPr lang="cs-CZ" smtClean="0"/>
              <a:t>Kliknutím lze upravit styl.</a:t>
            </a:r>
            <a:endParaRPr lang="cs-CZ"/>
          </a:p>
        </p:txBody>
      </p:sp>
      <p:sp>
        <p:nvSpPr>
          <p:cNvPr id="3" name="Zástupný symbol pro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smtClean="0"/>
              <a:t>Upravte styly předlohy textu.</a:t>
            </a:r>
          </a:p>
        </p:txBody>
      </p:sp>
      <p:sp>
        <p:nvSpPr>
          <p:cNvPr id="4" name="Zástupný symbol pro datum 3"/>
          <p:cNvSpPr>
            <a:spLocks noGrp="1"/>
          </p:cNvSpPr>
          <p:nvPr>
            <p:ph type="dt" sz="half" idx="10"/>
          </p:nvPr>
        </p:nvSpPr>
        <p:spPr/>
        <p:txBody>
          <a:bodyPr/>
          <a:lstStyle/>
          <a:p>
            <a:fld id="{AFF9E617-6610-4D74-8E65-E70746A9125C}" type="datetimeFigureOut">
              <a:rPr lang="cs-CZ" smtClean="0"/>
              <a:t>03.10.2023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06C72111-2B22-4FF0-A082-B830975061D3}" type="slidenum">
              <a:rPr lang="cs-CZ" smtClean="0"/>
              <a:t>‹#›</a:t>
            </a:fld>
            <a:endParaRPr lang="cs-CZ"/>
          </a:p>
        </p:txBody>
      </p:sp>
    </p:spTree>
    <p:extLst>
      <p:ext uri="{BB962C8B-B14F-4D97-AF65-F5344CB8AC3E}">
        <p14:creationId xmlns:p14="http://schemas.microsoft.com/office/powerpoint/2010/main" val="1360010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sz="half" idx="1"/>
          </p:nvPr>
        </p:nvSpPr>
        <p:spPr>
          <a:xfrm>
            <a:off x="838200" y="1825625"/>
            <a:ext cx="51816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obsah 3"/>
          <p:cNvSpPr>
            <a:spLocks noGrp="1"/>
          </p:cNvSpPr>
          <p:nvPr>
            <p:ph sz="half" idx="2"/>
          </p:nvPr>
        </p:nvSpPr>
        <p:spPr>
          <a:xfrm>
            <a:off x="6172200" y="1825625"/>
            <a:ext cx="5181600" cy="435133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datum 4"/>
          <p:cNvSpPr>
            <a:spLocks noGrp="1"/>
          </p:cNvSpPr>
          <p:nvPr>
            <p:ph type="dt" sz="half" idx="10"/>
          </p:nvPr>
        </p:nvSpPr>
        <p:spPr/>
        <p:txBody>
          <a:bodyPr/>
          <a:lstStyle/>
          <a:p>
            <a:fld id="{AFF9E617-6610-4D74-8E65-E70746A9125C}" type="datetimeFigureOut">
              <a:rPr lang="cs-CZ" smtClean="0"/>
              <a:t>03.10.2023</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06C72111-2B22-4FF0-A082-B830975061D3}" type="slidenum">
              <a:rPr lang="cs-CZ" smtClean="0"/>
              <a:t>‹#›</a:t>
            </a:fld>
            <a:endParaRPr lang="cs-CZ"/>
          </a:p>
        </p:txBody>
      </p:sp>
    </p:spTree>
    <p:extLst>
      <p:ext uri="{BB962C8B-B14F-4D97-AF65-F5344CB8AC3E}">
        <p14:creationId xmlns:p14="http://schemas.microsoft.com/office/powerpoint/2010/main" val="1397310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839788" y="365125"/>
            <a:ext cx="10515600" cy="1325563"/>
          </a:xfrm>
        </p:spPr>
        <p:txBody>
          <a:bodyPr/>
          <a:lstStyle/>
          <a:p>
            <a:r>
              <a:rPr lang="cs-CZ" smtClean="0"/>
              <a:t>Kliknutím lze upravit styl.</a:t>
            </a:r>
            <a:endParaRPr lang="cs-CZ"/>
          </a:p>
        </p:txBody>
      </p:sp>
      <p:sp>
        <p:nvSpPr>
          <p:cNvPr id="3" name="Zástupný symbol pro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4" name="Zástupný symbol pro obsah 3"/>
          <p:cNvSpPr>
            <a:spLocks noGrp="1"/>
          </p:cNvSpPr>
          <p:nvPr>
            <p:ph sz="half" idx="2"/>
          </p:nvPr>
        </p:nvSpPr>
        <p:spPr>
          <a:xfrm>
            <a:off x="839788" y="2505075"/>
            <a:ext cx="5157787"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Upravte styly předlohy textu.</a:t>
            </a:r>
          </a:p>
        </p:txBody>
      </p:sp>
      <p:sp>
        <p:nvSpPr>
          <p:cNvPr id="6" name="Zástupný symbol pro obsah 5"/>
          <p:cNvSpPr>
            <a:spLocks noGrp="1"/>
          </p:cNvSpPr>
          <p:nvPr>
            <p:ph sz="quarter" idx="4"/>
          </p:nvPr>
        </p:nvSpPr>
        <p:spPr>
          <a:xfrm>
            <a:off x="6172200" y="2505075"/>
            <a:ext cx="5183188" cy="3684588"/>
          </a:xfrm>
        </p:spPr>
        <p:txBody>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7" name="Zástupný symbol pro datum 6"/>
          <p:cNvSpPr>
            <a:spLocks noGrp="1"/>
          </p:cNvSpPr>
          <p:nvPr>
            <p:ph type="dt" sz="half" idx="10"/>
          </p:nvPr>
        </p:nvSpPr>
        <p:spPr/>
        <p:txBody>
          <a:bodyPr/>
          <a:lstStyle/>
          <a:p>
            <a:fld id="{AFF9E617-6610-4D74-8E65-E70746A9125C}" type="datetimeFigureOut">
              <a:rPr lang="cs-CZ" smtClean="0"/>
              <a:t>03.10.2023</a:t>
            </a:fld>
            <a:endParaRPr lang="cs-CZ"/>
          </a:p>
        </p:txBody>
      </p:sp>
      <p:sp>
        <p:nvSpPr>
          <p:cNvPr id="8" name="Zástupný symbol pro zápatí 7"/>
          <p:cNvSpPr>
            <a:spLocks noGrp="1"/>
          </p:cNvSpPr>
          <p:nvPr>
            <p:ph type="ftr" sz="quarter" idx="11"/>
          </p:nvPr>
        </p:nvSpPr>
        <p:spPr/>
        <p:txBody>
          <a:bodyPr/>
          <a:lstStyle/>
          <a:p>
            <a:endParaRPr lang="cs-CZ"/>
          </a:p>
        </p:txBody>
      </p:sp>
      <p:sp>
        <p:nvSpPr>
          <p:cNvPr id="9" name="Zástupný symbol pro číslo snímku 8"/>
          <p:cNvSpPr>
            <a:spLocks noGrp="1"/>
          </p:cNvSpPr>
          <p:nvPr>
            <p:ph type="sldNum" sz="quarter" idx="12"/>
          </p:nvPr>
        </p:nvSpPr>
        <p:spPr/>
        <p:txBody>
          <a:bodyPr/>
          <a:lstStyle/>
          <a:p>
            <a:fld id="{06C72111-2B22-4FF0-A082-B830975061D3}" type="slidenum">
              <a:rPr lang="cs-CZ" smtClean="0"/>
              <a:t>‹#›</a:t>
            </a:fld>
            <a:endParaRPr lang="cs-CZ"/>
          </a:p>
        </p:txBody>
      </p:sp>
    </p:spTree>
    <p:extLst>
      <p:ext uri="{BB962C8B-B14F-4D97-AF65-F5344CB8AC3E}">
        <p14:creationId xmlns:p14="http://schemas.microsoft.com/office/powerpoint/2010/main" val="1447902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datum 2"/>
          <p:cNvSpPr>
            <a:spLocks noGrp="1"/>
          </p:cNvSpPr>
          <p:nvPr>
            <p:ph type="dt" sz="half" idx="10"/>
          </p:nvPr>
        </p:nvSpPr>
        <p:spPr/>
        <p:txBody>
          <a:bodyPr/>
          <a:lstStyle/>
          <a:p>
            <a:fld id="{AFF9E617-6610-4D74-8E65-E70746A9125C}" type="datetimeFigureOut">
              <a:rPr lang="cs-CZ" smtClean="0"/>
              <a:t>03.10.2023</a:t>
            </a:fld>
            <a:endParaRPr lang="cs-CZ"/>
          </a:p>
        </p:txBody>
      </p:sp>
      <p:sp>
        <p:nvSpPr>
          <p:cNvPr id="4" name="Zástupný symbol pro zápatí 3"/>
          <p:cNvSpPr>
            <a:spLocks noGrp="1"/>
          </p:cNvSpPr>
          <p:nvPr>
            <p:ph type="ftr" sz="quarter" idx="11"/>
          </p:nvPr>
        </p:nvSpPr>
        <p:spPr/>
        <p:txBody>
          <a:bodyPr/>
          <a:lstStyle/>
          <a:p>
            <a:endParaRPr lang="cs-CZ"/>
          </a:p>
        </p:txBody>
      </p:sp>
      <p:sp>
        <p:nvSpPr>
          <p:cNvPr id="5" name="Zástupný symbol pro číslo snímku 4"/>
          <p:cNvSpPr>
            <a:spLocks noGrp="1"/>
          </p:cNvSpPr>
          <p:nvPr>
            <p:ph type="sldNum" sz="quarter" idx="12"/>
          </p:nvPr>
        </p:nvSpPr>
        <p:spPr/>
        <p:txBody>
          <a:bodyPr/>
          <a:lstStyle/>
          <a:p>
            <a:fld id="{06C72111-2B22-4FF0-A082-B830975061D3}" type="slidenum">
              <a:rPr lang="cs-CZ" smtClean="0"/>
              <a:t>‹#›</a:t>
            </a:fld>
            <a:endParaRPr lang="cs-CZ"/>
          </a:p>
        </p:txBody>
      </p:sp>
    </p:spTree>
    <p:extLst>
      <p:ext uri="{BB962C8B-B14F-4D97-AF65-F5344CB8AC3E}">
        <p14:creationId xmlns:p14="http://schemas.microsoft.com/office/powerpoint/2010/main" val="69536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AFF9E617-6610-4D74-8E65-E70746A9125C}" type="datetimeFigureOut">
              <a:rPr lang="cs-CZ" smtClean="0"/>
              <a:t>03.10.2023</a:t>
            </a:fld>
            <a:endParaRPr lang="cs-CZ"/>
          </a:p>
        </p:txBody>
      </p:sp>
      <p:sp>
        <p:nvSpPr>
          <p:cNvPr id="3" name="Zástupný symbol pro zápatí 2"/>
          <p:cNvSpPr>
            <a:spLocks noGrp="1"/>
          </p:cNvSpPr>
          <p:nvPr>
            <p:ph type="ftr" sz="quarter" idx="11"/>
          </p:nvPr>
        </p:nvSpPr>
        <p:spPr/>
        <p:txBody>
          <a:bodyPr/>
          <a:lstStyle/>
          <a:p>
            <a:endParaRPr lang="cs-CZ"/>
          </a:p>
        </p:txBody>
      </p:sp>
      <p:sp>
        <p:nvSpPr>
          <p:cNvPr id="4" name="Zástupný symbol pro číslo snímku 3"/>
          <p:cNvSpPr>
            <a:spLocks noGrp="1"/>
          </p:cNvSpPr>
          <p:nvPr>
            <p:ph type="sldNum" sz="quarter" idx="12"/>
          </p:nvPr>
        </p:nvSpPr>
        <p:spPr/>
        <p:txBody>
          <a:bodyPr/>
          <a:lstStyle/>
          <a:p>
            <a:fld id="{06C72111-2B22-4FF0-A082-B830975061D3}" type="slidenum">
              <a:rPr lang="cs-CZ" smtClean="0"/>
              <a:t>‹#›</a:t>
            </a:fld>
            <a:endParaRPr lang="cs-CZ"/>
          </a:p>
        </p:txBody>
      </p:sp>
    </p:spTree>
    <p:extLst>
      <p:ext uri="{BB962C8B-B14F-4D97-AF65-F5344CB8AC3E}">
        <p14:creationId xmlns:p14="http://schemas.microsoft.com/office/powerpoint/2010/main" val="101387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cs-CZ"/>
          </a:p>
        </p:txBody>
      </p:sp>
      <p:sp>
        <p:nvSpPr>
          <p:cNvPr id="3" name="Zástupný symbol pro obsah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Zástupný symbol pro datum 4"/>
          <p:cNvSpPr>
            <a:spLocks noGrp="1"/>
          </p:cNvSpPr>
          <p:nvPr>
            <p:ph type="dt" sz="half" idx="10"/>
          </p:nvPr>
        </p:nvSpPr>
        <p:spPr/>
        <p:txBody>
          <a:bodyPr/>
          <a:lstStyle/>
          <a:p>
            <a:fld id="{AFF9E617-6610-4D74-8E65-E70746A9125C}" type="datetimeFigureOut">
              <a:rPr lang="cs-CZ" smtClean="0"/>
              <a:t>03.10.2023</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06C72111-2B22-4FF0-A082-B830975061D3}" type="slidenum">
              <a:rPr lang="cs-CZ" smtClean="0"/>
              <a:t>‹#›</a:t>
            </a:fld>
            <a:endParaRPr lang="cs-CZ"/>
          </a:p>
        </p:txBody>
      </p:sp>
    </p:spTree>
    <p:extLst>
      <p:ext uri="{BB962C8B-B14F-4D97-AF65-F5344CB8AC3E}">
        <p14:creationId xmlns:p14="http://schemas.microsoft.com/office/powerpoint/2010/main" val="3000668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cs-CZ"/>
          </a:p>
        </p:txBody>
      </p:sp>
      <p:sp>
        <p:nvSpPr>
          <p:cNvPr id="3" name="Zástupný symbol pro obrázek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Upravte styly předlohy textu.</a:t>
            </a:r>
          </a:p>
        </p:txBody>
      </p:sp>
      <p:sp>
        <p:nvSpPr>
          <p:cNvPr id="5" name="Zástupný symbol pro datum 4"/>
          <p:cNvSpPr>
            <a:spLocks noGrp="1"/>
          </p:cNvSpPr>
          <p:nvPr>
            <p:ph type="dt" sz="half" idx="10"/>
          </p:nvPr>
        </p:nvSpPr>
        <p:spPr/>
        <p:txBody>
          <a:bodyPr/>
          <a:lstStyle/>
          <a:p>
            <a:fld id="{AFF9E617-6610-4D74-8E65-E70746A9125C}" type="datetimeFigureOut">
              <a:rPr lang="cs-CZ" smtClean="0"/>
              <a:t>03.10.2023</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06C72111-2B22-4FF0-A082-B830975061D3}" type="slidenum">
              <a:rPr lang="cs-CZ" smtClean="0"/>
              <a:t>‹#›</a:t>
            </a:fld>
            <a:endParaRPr lang="cs-CZ"/>
          </a:p>
        </p:txBody>
      </p:sp>
    </p:spTree>
    <p:extLst>
      <p:ext uri="{BB962C8B-B14F-4D97-AF65-F5344CB8AC3E}">
        <p14:creationId xmlns:p14="http://schemas.microsoft.com/office/powerpoint/2010/main" val="2116402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smtClean="0"/>
              <a:t>Kliknutím lze upravit styl.</a:t>
            </a:r>
            <a:endParaRPr lang="cs-CZ"/>
          </a:p>
        </p:txBody>
      </p:sp>
      <p:sp>
        <p:nvSpPr>
          <p:cNvPr id="3" name="Zástupný symbol pro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F9E617-6610-4D74-8E65-E70746A9125C}" type="datetimeFigureOut">
              <a:rPr lang="cs-CZ" smtClean="0"/>
              <a:t>03.10.2023</a:t>
            </a:fld>
            <a:endParaRPr lang="cs-CZ"/>
          </a:p>
        </p:txBody>
      </p:sp>
      <p:sp>
        <p:nvSpPr>
          <p:cNvPr id="5" name="Zástupný symbol pro zápatí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C72111-2B22-4FF0-A082-B830975061D3}" type="slidenum">
              <a:rPr lang="cs-CZ" smtClean="0"/>
              <a:t>‹#›</a:t>
            </a:fld>
            <a:endParaRPr lang="cs-CZ"/>
          </a:p>
        </p:txBody>
      </p:sp>
    </p:spTree>
    <p:extLst>
      <p:ext uri="{BB962C8B-B14F-4D97-AF65-F5344CB8AC3E}">
        <p14:creationId xmlns:p14="http://schemas.microsoft.com/office/powerpoint/2010/main" val="2154368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18" Type="http://schemas.openxmlformats.org/officeDocument/2006/relationships/image" Target="../media/image19.png"/><Relationship Id="rId3" Type="http://schemas.openxmlformats.org/officeDocument/2006/relationships/hyperlink" Target="https://github.com/mesquidar/ForensicsTools" TargetMode="External"/><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6.xml"/><Relationship Id="rId16" Type="http://schemas.openxmlformats.org/officeDocument/2006/relationships/image" Target="../media/image17.png"/><Relationship Id="rId20"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hyperlink" Target="https://cugu.github.io/awesome-forensics/" TargetMode="External"/><Relationship Id="rId11" Type="http://schemas.openxmlformats.org/officeDocument/2006/relationships/image" Target="../media/image12.jpeg"/><Relationship Id="rId5" Type="http://schemas.openxmlformats.org/officeDocument/2006/relationships/hyperlink" Target="https://github.com/apsdehal/awesome-ctf/blob/master/README.md#awesome-ctf--" TargetMode="External"/><Relationship Id="rId15" Type="http://schemas.openxmlformats.org/officeDocument/2006/relationships/image" Target="../media/image16.jpe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hyperlink" Target="https://www.sans.org/tools/?focus-area=digital-forensics" TargetMode="External"/><Relationship Id="rId9" Type="http://schemas.openxmlformats.org/officeDocument/2006/relationships/image" Target="../media/image10.png"/><Relationship Id="rId14" Type="http://schemas.openxmlformats.org/officeDocument/2006/relationships/image" Target="../media/image1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moodle.unob.cz/course/view.php?id=435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nukib.cz/cs/infoservis/dokumenty-a-publikace/navody/"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moodle.unob.cz/mod/folder/view.php?id=81632"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threatpoint.checkpoint.com/ThreatPortal/search?pattern=vinopal&amp;type=all&amp;page=1&amp;partition=publications" TargetMode="Externa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trailofbits.github.io/ctf/forensic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moodle.unob.cz/mod/folder/view.php?id=81632"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smlouvy.gov.cz/"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isc.sans.edu/forums/diary/Quickly+Finding+Encoded+Payloads+in+Office+Documents/2981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p:txBody>
          <a:bodyPr/>
          <a:lstStyle/>
          <a:p>
            <a:r>
              <a:rPr lang="cs-CZ" dirty="0" smtClean="0"/>
              <a:t>Forenzní analýzy</a:t>
            </a:r>
            <a:endParaRPr lang="cs-CZ" dirty="0"/>
          </a:p>
        </p:txBody>
      </p:sp>
      <p:sp>
        <p:nvSpPr>
          <p:cNvPr id="3" name="Podnadpis 2"/>
          <p:cNvSpPr>
            <a:spLocks noGrp="1"/>
          </p:cNvSpPr>
          <p:nvPr>
            <p:ph type="subTitle" idx="1"/>
          </p:nvPr>
        </p:nvSpPr>
        <p:spPr/>
        <p:txBody>
          <a:bodyPr/>
          <a:lstStyle/>
          <a:p>
            <a:r>
              <a:rPr lang="cs-CZ" dirty="0" smtClean="0"/>
              <a:t>25-5KB ZS</a:t>
            </a:r>
            <a:endParaRPr lang="cs-CZ" dirty="0"/>
          </a:p>
        </p:txBody>
      </p:sp>
    </p:spTree>
    <p:extLst>
      <p:ext uri="{BB962C8B-B14F-4D97-AF65-F5344CB8AC3E}">
        <p14:creationId xmlns:p14="http://schemas.microsoft.com/office/powerpoint/2010/main" val="28520115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Zdroje a nástroje</a:t>
            </a:r>
            <a:endParaRPr lang="cs-CZ" dirty="0"/>
          </a:p>
        </p:txBody>
      </p:sp>
      <p:sp>
        <p:nvSpPr>
          <p:cNvPr id="3" name="Zástupný symbol pro obsah 2"/>
          <p:cNvSpPr>
            <a:spLocks noGrp="1"/>
          </p:cNvSpPr>
          <p:nvPr>
            <p:ph idx="1"/>
          </p:nvPr>
        </p:nvSpPr>
        <p:spPr/>
        <p:txBody>
          <a:bodyPr/>
          <a:lstStyle/>
          <a:p>
            <a:r>
              <a:rPr lang="cs-CZ" dirty="0" err="1" smtClean="0">
                <a:hlinkClick r:id="rId3"/>
              </a:rPr>
              <a:t>forensics</a:t>
            </a:r>
            <a:r>
              <a:rPr lang="cs-CZ" dirty="0" smtClean="0">
                <a:hlinkClick r:id="rId3"/>
              </a:rPr>
              <a:t> </a:t>
            </a:r>
            <a:r>
              <a:rPr lang="cs-CZ" dirty="0" err="1" smtClean="0">
                <a:hlinkClick r:id="rId3"/>
              </a:rPr>
              <a:t>tools</a:t>
            </a:r>
            <a:r>
              <a:rPr lang="cs-CZ" dirty="0" smtClean="0"/>
              <a:t> </a:t>
            </a:r>
            <a:endParaRPr lang="cs-CZ" dirty="0"/>
          </a:p>
          <a:p>
            <a:r>
              <a:rPr lang="cs-CZ" dirty="0" smtClean="0">
                <a:hlinkClick r:id="rId4"/>
              </a:rPr>
              <a:t>SANS DF </a:t>
            </a:r>
            <a:r>
              <a:rPr lang="cs-CZ" dirty="0" err="1" smtClean="0">
                <a:hlinkClick r:id="rId4"/>
              </a:rPr>
              <a:t>Tools</a:t>
            </a:r>
            <a:endParaRPr lang="cs-CZ" dirty="0" smtClean="0"/>
          </a:p>
          <a:p>
            <a:r>
              <a:rPr lang="cs-CZ" dirty="0" err="1">
                <a:hlinkClick r:id="rId5"/>
              </a:rPr>
              <a:t>awesome</a:t>
            </a:r>
            <a:r>
              <a:rPr lang="cs-CZ" dirty="0">
                <a:hlinkClick r:id="rId5"/>
              </a:rPr>
              <a:t>-CTF</a:t>
            </a:r>
            <a:endParaRPr lang="cs-CZ" dirty="0"/>
          </a:p>
          <a:p>
            <a:r>
              <a:rPr lang="cs-CZ" dirty="0" smtClean="0"/>
              <a:t>SANS (</a:t>
            </a:r>
            <a:r>
              <a:rPr lang="cs-CZ" dirty="0" err="1" smtClean="0"/>
              <a:t>posters</a:t>
            </a:r>
            <a:r>
              <a:rPr lang="cs-CZ" dirty="0" smtClean="0"/>
              <a:t>, </a:t>
            </a:r>
            <a:r>
              <a:rPr lang="cs-CZ" dirty="0" err="1" smtClean="0"/>
              <a:t>webinars</a:t>
            </a:r>
            <a:r>
              <a:rPr lang="cs-CZ" dirty="0" smtClean="0"/>
              <a:t>, </a:t>
            </a:r>
            <a:r>
              <a:rPr lang="cs-CZ" dirty="0" err="1" smtClean="0"/>
              <a:t>podcasts</a:t>
            </a:r>
            <a:r>
              <a:rPr lang="cs-CZ" dirty="0" smtClean="0"/>
              <a:t>, </a:t>
            </a:r>
            <a:r>
              <a:rPr lang="cs-CZ" dirty="0" err="1" smtClean="0"/>
              <a:t>whitepapers</a:t>
            </a:r>
            <a:r>
              <a:rPr lang="cs-CZ" dirty="0" smtClean="0"/>
              <a:t>, DFIR Summit)</a:t>
            </a:r>
          </a:p>
          <a:p>
            <a:endParaRPr lang="cs-CZ" dirty="0">
              <a:hlinkClick r:id="rId6"/>
            </a:endParaRPr>
          </a:p>
          <a:p>
            <a:endParaRPr lang="cs-CZ" dirty="0">
              <a:hlinkClick r:id="rId6"/>
            </a:endParaRPr>
          </a:p>
        </p:txBody>
      </p:sp>
      <p:pic>
        <p:nvPicPr>
          <p:cNvPr id="4" name="Picture 2" descr="Ghidra">
            <a:extLst>
              <a:ext uri="{FF2B5EF4-FFF2-40B4-BE49-F238E27FC236}">
                <a16:creationId xmlns:a16="http://schemas.microsoft.com/office/drawing/2014/main" id="{8DA6078C-9818-48B2-9684-2970CEB798A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7731" y="5188247"/>
            <a:ext cx="1146042" cy="7769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DA Pro">
            <a:extLst>
              <a:ext uri="{FF2B5EF4-FFF2-40B4-BE49-F238E27FC236}">
                <a16:creationId xmlns:a16="http://schemas.microsoft.com/office/drawing/2014/main" id="{2C75387A-1753-1E9C-63EB-0116AC056D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1521" y="5486321"/>
            <a:ext cx="1359715" cy="102238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xD VS Ghidra - compare differences &amp; review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77273" y="4281462"/>
            <a:ext cx="818199" cy="8181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FT Workstation | SANS Institut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39686" y="394093"/>
            <a:ext cx="1481917" cy="12044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s Tsurugi Linux a SANS SIFT killer ? | by Shoaib Arshad | Medium"/>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28777" y="976404"/>
            <a:ext cx="2108468" cy="9140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gnet AXIOM | Digital Forensic Software | Magnet Forensics"/>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63669" y="390068"/>
            <a:ext cx="1381663" cy="122171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ali Linuxにzenmapを導入する - K'z Arch@K'z Style(ケイズスタイル)"/>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2013" y="1148570"/>
            <a:ext cx="1294915" cy="90499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utopsy"/>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74766" y="4319133"/>
            <a:ext cx="1105064" cy="118794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Accessdata Ft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73397" y="5365733"/>
            <a:ext cx="1509614" cy="946167"/>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wnload Free ExifTool 12.11 - Command Line Application For Windows"/>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466347" y="4281462"/>
            <a:ext cx="949334" cy="94933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GitHub - brootware/flarevm-up: Easy automated vagrant ..."/>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361779" y="1890425"/>
            <a:ext cx="982237" cy="98223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SANS Institute Logo PNG Vector (AI) Free Download"/>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58781" y="5850610"/>
            <a:ext cx="1111006" cy="696231"/>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Mastering Wireshark: A Comprehensive Tutorial and Tips for Network Analysis  – Codelivl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899101" y="4618495"/>
            <a:ext cx="1355152" cy="762273"/>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volatility (@volatility) / X"/>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820460" y="4818416"/>
            <a:ext cx="950677" cy="950677"/>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Hack The Box - Credly"/>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487128" y="5481427"/>
            <a:ext cx="1660946" cy="1660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1866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783956" y="365125"/>
            <a:ext cx="10515600" cy="936733"/>
          </a:xfrm>
        </p:spPr>
        <p:txBody>
          <a:bodyPr>
            <a:normAutofit/>
          </a:bodyPr>
          <a:lstStyle/>
          <a:p>
            <a:r>
              <a:rPr lang="cs-CZ" sz="4000" dirty="0" smtClean="0"/>
              <a:t>Doporučená literatura</a:t>
            </a:r>
            <a:endParaRPr lang="cs-CZ" sz="4000" dirty="0"/>
          </a:p>
        </p:txBody>
      </p:sp>
      <p:sp>
        <p:nvSpPr>
          <p:cNvPr id="3" name="Zástupný symbol pro obsah 2"/>
          <p:cNvSpPr>
            <a:spLocks noGrp="1"/>
          </p:cNvSpPr>
          <p:nvPr>
            <p:ph idx="1"/>
          </p:nvPr>
        </p:nvSpPr>
        <p:spPr>
          <a:xfrm>
            <a:off x="302218" y="1301858"/>
            <a:ext cx="11329260" cy="4875105"/>
          </a:xfrm>
        </p:spPr>
        <p:txBody>
          <a:bodyPr>
            <a:noAutofit/>
          </a:bodyPr>
          <a:lstStyle/>
          <a:p>
            <a:pPr marL="457200" indent="-457200">
              <a:buFont typeface="+mj-lt"/>
              <a:buAutoNum type="arabicPeriod"/>
            </a:pPr>
            <a:r>
              <a:rPr lang="cs-CZ" sz="2000" dirty="0" err="1" smtClean="0"/>
              <a:t>Johansen</a:t>
            </a:r>
            <a:r>
              <a:rPr lang="cs-CZ" sz="2000" dirty="0" smtClean="0"/>
              <a:t>, </a:t>
            </a:r>
            <a:r>
              <a:rPr lang="cs-CZ" sz="2000" dirty="0" err="1" smtClean="0"/>
              <a:t>Gerard</a:t>
            </a:r>
            <a:r>
              <a:rPr lang="cs-CZ" sz="2000" dirty="0" smtClean="0"/>
              <a:t>. Digital </a:t>
            </a:r>
            <a:r>
              <a:rPr lang="cs-CZ" sz="2000" dirty="0" err="1" smtClean="0"/>
              <a:t>Forensics</a:t>
            </a:r>
            <a:r>
              <a:rPr lang="cs-CZ" sz="2000" dirty="0" smtClean="0"/>
              <a:t> and Incident Response: Incident response </a:t>
            </a:r>
            <a:r>
              <a:rPr lang="cs-CZ" sz="2000" dirty="0" err="1" smtClean="0"/>
              <a:t>techniques</a:t>
            </a:r>
            <a:r>
              <a:rPr lang="cs-CZ" sz="2000" dirty="0" smtClean="0"/>
              <a:t> and </a:t>
            </a:r>
            <a:r>
              <a:rPr lang="cs-CZ" sz="2000" dirty="0" err="1" smtClean="0"/>
              <a:t>procedures</a:t>
            </a:r>
            <a:r>
              <a:rPr lang="cs-CZ" sz="2000" dirty="0" smtClean="0"/>
              <a:t> to </a:t>
            </a:r>
            <a:r>
              <a:rPr lang="cs-CZ" sz="2000" dirty="0" err="1" smtClean="0"/>
              <a:t>respond</a:t>
            </a:r>
            <a:r>
              <a:rPr lang="cs-CZ" sz="2000" dirty="0" smtClean="0"/>
              <a:t> to </a:t>
            </a:r>
            <a:r>
              <a:rPr lang="cs-CZ" sz="2000" dirty="0" err="1" smtClean="0"/>
              <a:t>modern</a:t>
            </a:r>
            <a:r>
              <a:rPr lang="cs-CZ" sz="2000" dirty="0" smtClean="0"/>
              <a:t> </a:t>
            </a:r>
            <a:r>
              <a:rPr lang="cs-CZ" sz="2000" dirty="0" err="1" smtClean="0"/>
              <a:t>cyber</a:t>
            </a:r>
            <a:r>
              <a:rPr lang="cs-CZ" sz="2000" dirty="0" smtClean="0"/>
              <a:t> </a:t>
            </a:r>
            <a:r>
              <a:rPr lang="cs-CZ" sz="2000" dirty="0" err="1" smtClean="0"/>
              <a:t>threats</a:t>
            </a:r>
            <a:r>
              <a:rPr lang="cs-CZ" sz="2000" dirty="0" smtClean="0"/>
              <a:t>. 2nd </a:t>
            </a:r>
            <a:r>
              <a:rPr lang="cs-CZ" sz="2000" dirty="0" err="1" smtClean="0"/>
              <a:t>edition</a:t>
            </a:r>
            <a:r>
              <a:rPr lang="cs-CZ" sz="2000" dirty="0" smtClean="0"/>
              <a:t>. </a:t>
            </a:r>
            <a:r>
              <a:rPr lang="cs-CZ" sz="2000" dirty="0" err="1" smtClean="0"/>
              <a:t>Packt</a:t>
            </a:r>
            <a:r>
              <a:rPr lang="cs-CZ" sz="2000" dirty="0" smtClean="0"/>
              <a:t> </a:t>
            </a:r>
            <a:r>
              <a:rPr lang="cs-CZ" sz="2000" dirty="0" err="1" smtClean="0"/>
              <a:t>Publishing</a:t>
            </a:r>
            <a:r>
              <a:rPr lang="cs-CZ" sz="2000" dirty="0" smtClean="0"/>
              <a:t>, 2020. ISBN 978-1838644086</a:t>
            </a:r>
          </a:p>
          <a:p>
            <a:pPr marL="457200" indent="-457200">
              <a:buFont typeface="+mj-lt"/>
              <a:buAutoNum type="arabicPeriod"/>
            </a:pPr>
            <a:r>
              <a:rPr lang="cs-CZ" sz="2000" dirty="0" smtClean="0"/>
              <a:t>EASTTOM</a:t>
            </a:r>
            <a:r>
              <a:rPr lang="cs-CZ" sz="2000" dirty="0"/>
              <a:t>, </a:t>
            </a:r>
            <a:r>
              <a:rPr lang="cs-CZ" sz="2000" dirty="0" err="1"/>
              <a:t>Chuck</a:t>
            </a:r>
            <a:r>
              <a:rPr lang="cs-CZ" sz="2000" dirty="0"/>
              <a:t>. CCFP </a:t>
            </a:r>
            <a:r>
              <a:rPr lang="cs-CZ" sz="2000" dirty="0" err="1"/>
              <a:t>Certified</a:t>
            </a:r>
            <a:r>
              <a:rPr lang="cs-CZ" sz="2000" dirty="0"/>
              <a:t> </a:t>
            </a:r>
            <a:r>
              <a:rPr lang="cs-CZ" sz="2000" dirty="0" err="1"/>
              <a:t>Cyber</a:t>
            </a:r>
            <a:r>
              <a:rPr lang="cs-CZ" sz="2000" dirty="0"/>
              <a:t> </a:t>
            </a:r>
            <a:r>
              <a:rPr lang="cs-CZ" sz="2000" dirty="0" err="1"/>
              <a:t>Forensics</a:t>
            </a:r>
            <a:r>
              <a:rPr lang="cs-CZ" sz="2000" dirty="0"/>
              <a:t> Professional </a:t>
            </a:r>
            <a:r>
              <a:rPr lang="cs-CZ" sz="2000" dirty="0" err="1"/>
              <a:t>Certification</a:t>
            </a:r>
            <a:r>
              <a:rPr lang="cs-CZ" sz="2000" dirty="0"/>
              <a:t>: </a:t>
            </a:r>
            <a:r>
              <a:rPr lang="cs-CZ" sz="2000" dirty="0" err="1"/>
              <a:t>Exam</a:t>
            </a:r>
            <a:r>
              <a:rPr lang="cs-CZ" sz="2000" dirty="0"/>
              <a:t> </a:t>
            </a:r>
            <a:r>
              <a:rPr lang="cs-CZ" sz="2000" dirty="0" err="1"/>
              <a:t>Guide</a:t>
            </a:r>
            <a:r>
              <a:rPr lang="cs-CZ" sz="2000" dirty="0"/>
              <a:t>. New York: </a:t>
            </a:r>
            <a:r>
              <a:rPr lang="cs-CZ" sz="2000" dirty="0" err="1"/>
              <a:t>McGraw-Hill</a:t>
            </a:r>
            <a:r>
              <a:rPr lang="cs-CZ" sz="2000" dirty="0"/>
              <a:t> </a:t>
            </a:r>
            <a:r>
              <a:rPr lang="cs-CZ" sz="2000" dirty="0" err="1"/>
              <a:t>Education</a:t>
            </a:r>
            <a:r>
              <a:rPr lang="cs-CZ" sz="2000" dirty="0"/>
              <a:t>, 2015. ISBN </a:t>
            </a:r>
            <a:r>
              <a:rPr lang="cs-CZ" sz="2000" dirty="0" smtClean="0"/>
              <a:t>978-007-1839-747</a:t>
            </a:r>
          </a:p>
          <a:p>
            <a:pPr marL="457200" indent="-457200">
              <a:buFont typeface="+mj-lt"/>
              <a:buAutoNum type="arabicPeriod"/>
            </a:pPr>
            <a:r>
              <a:rPr lang="cs-CZ" sz="2000" dirty="0" err="1" smtClean="0"/>
              <a:t>Hayes</a:t>
            </a:r>
            <a:r>
              <a:rPr lang="cs-CZ" sz="2000" dirty="0" smtClean="0"/>
              <a:t>, </a:t>
            </a:r>
            <a:r>
              <a:rPr lang="cs-CZ" sz="2000" dirty="0" err="1" smtClean="0"/>
              <a:t>Darren</a:t>
            </a:r>
            <a:r>
              <a:rPr lang="cs-CZ" sz="2000" dirty="0" smtClean="0"/>
              <a:t>. </a:t>
            </a:r>
            <a:r>
              <a:rPr lang="cs-CZ" sz="2000" dirty="0" err="1" smtClean="0"/>
              <a:t>Practical</a:t>
            </a:r>
            <a:r>
              <a:rPr lang="cs-CZ" sz="2000" dirty="0" smtClean="0"/>
              <a:t> </a:t>
            </a:r>
            <a:r>
              <a:rPr lang="cs-CZ" sz="2000" dirty="0" err="1" smtClean="0"/>
              <a:t>Guide</a:t>
            </a:r>
            <a:r>
              <a:rPr lang="cs-CZ" sz="2000" dirty="0" smtClean="0"/>
              <a:t> to Digital </a:t>
            </a:r>
            <a:r>
              <a:rPr lang="cs-CZ" sz="2000" dirty="0" err="1" smtClean="0"/>
              <a:t>Forensics</a:t>
            </a:r>
            <a:r>
              <a:rPr lang="cs-CZ" sz="2000" dirty="0" smtClean="0"/>
              <a:t> </a:t>
            </a:r>
            <a:r>
              <a:rPr lang="cs-CZ" sz="2000" dirty="0" err="1" smtClean="0"/>
              <a:t>Investigations</a:t>
            </a:r>
            <a:r>
              <a:rPr lang="cs-CZ" sz="2000" dirty="0" smtClean="0"/>
              <a:t>. 2nd </a:t>
            </a:r>
            <a:r>
              <a:rPr lang="cs-CZ" sz="2000" dirty="0" err="1" smtClean="0"/>
              <a:t>ed</a:t>
            </a:r>
            <a:r>
              <a:rPr lang="cs-CZ" sz="2000" dirty="0" smtClean="0"/>
              <a:t>. </a:t>
            </a:r>
            <a:r>
              <a:rPr lang="cs-CZ" sz="2000" dirty="0" err="1" smtClean="0"/>
              <a:t>Pearson</a:t>
            </a:r>
            <a:r>
              <a:rPr lang="cs-CZ" sz="2000" dirty="0" smtClean="0"/>
              <a:t> IT </a:t>
            </a:r>
            <a:r>
              <a:rPr lang="cs-CZ" sz="2000" dirty="0" err="1" smtClean="0"/>
              <a:t>Certification</a:t>
            </a:r>
            <a:r>
              <a:rPr lang="cs-CZ" sz="2000" dirty="0" smtClean="0"/>
              <a:t>, 2020.</a:t>
            </a:r>
          </a:p>
          <a:p>
            <a:pPr marL="457200" indent="-457200">
              <a:buFont typeface="+mj-lt"/>
              <a:buAutoNum type="arabicPeriod"/>
            </a:pPr>
            <a:r>
              <a:rPr lang="cs-CZ" sz="2000" dirty="0" err="1" smtClean="0"/>
              <a:t>Jaswal</a:t>
            </a:r>
            <a:r>
              <a:rPr lang="cs-CZ" sz="2000" dirty="0"/>
              <a:t>, </a:t>
            </a:r>
            <a:r>
              <a:rPr lang="cs-CZ" sz="2000" dirty="0" err="1"/>
              <a:t>Nipun</a:t>
            </a:r>
            <a:r>
              <a:rPr lang="cs-CZ" sz="2000" dirty="0"/>
              <a:t>. </a:t>
            </a:r>
            <a:r>
              <a:rPr lang="cs-CZ" sz="2000" dirty="0" err="1"/>
              <a:t>Hands</a:t>
            </a:r>
            <a:r>
              <a:rPr lang="cs-CZ" sz="2000" dirty="0"/>
              <a:t>-On Network </a:t>
            </a:r>
            <a:r>
              <a:rPr lang="cs-CZ" sz="2000" dirty="0" err="1"/>
              <a:t>Forensics</a:t>
            </a:r>
            <a:r>
              <a:rPr lang="cs-CZ" sz="2000" dirty="0"/>
              <a:t>: </a:t>
            </a:r>
            <a:r>
              <a:rPr lang="cs-CZ" sz="2000" dirty="0" err="1"/>
              <a:t>Investigate</a:t>
            </a:r>
            <a:r>
              <a:rPr lang="cs-CZ" sz="2000" dirty="0"/>
              <a:t> network </a:t>
            </a:r>
            <a:r>
              <a:rPr lang="cs-CZ" sz="2000" dirty="0" err="1"/>
              <a:t>attacks</a:t>
            </a:r>
            <a:r>
              <a:rPr lang="cs-CZ" sz="2000" dirty="0"/>
              <a:t> and </a:t>
            </a:r>
            <a:r>
              <a:rPr lang="cs-CZ" sz="2000" dirty="0" err="1"/>
              <a:t>find</a:t>
            </a:r>
            <a:r>
              <a:rPr lang="cs-CZ" sz="2000" dirty="0"/>
              <a:t> evidence </a:t>
            </a:r>
            <a:r>
              <a:rPr lang="cs-CZ" sz="2000" dirty="0" err="1"/>
              <a:t>using</a:t>
            </a:r>
            <a:r>
              <a:rPr lang="cs-CZ" sz="2000" dirty="0"/>
              <a:t> </a:t>
            </a:r>
            <a:r>
              <a:rPr lang="cs-CZ" sz="2000" dirty="0" err="1"/>
              <a:t>common</a:t>
            </a:r>
            <a:r>
              <a:rPr lang="cs-CZ" sz="2000" dirty="0"/>
              <a:t> network </a:t>
            </a:r>
            <a:r>
              <a:rPr lang="cs-CZ" sz="2000" dirty="0" err="1"/>
              <a:t>forensic</a:t>
            </a:r>
            <a:r>
              <a:rPr lang="cs-CZ" sz="2000" dirty="0"/>
              <a:t> </a:t>
            </a:r>
            <a:r>
              <a:rPr lang="cs-CZ" sz="2000" dirty="0" err="1"/>
              <a:t>tools</a:t>
            </a:r>
            <a:r>
              <a:rPr lang="cs-CZ" sz="2000" dirty="0"/>
              <a:t>. </a:t>
            </a:r>
            <a:r>
              <a:rPr lang="cs-CZ" sz="2000" dirty="0" err="1"/>
              <a:t>Packt</a:t>
            </a:r>
            <a:r>
              <a:rPr lang="cs-CZ" sz="2000" dirty="0"/>
              <a:t> </a:t>
            </a:r>
            <a:r>
              <a:rPr lang="cs-CZ" sz="2000" dirty="0" err="1"/>
              <a:t>Publishing</a:t>
            </a:r>
            <a:r>
              <a:rPr lang="cs-CZ" sz="2000" dirty="0"/>
              <a:t>, 2019. ISBN 978-1-78934-452-3</a:t>
            </a:r>
          </a:p>
          <a:p>
            <a:pPr marL="457200" indent="-457200">
              <a:buFont typeface="+mj-lt"/>
              <a:buAutoNum type="arabicPeriod"/>
            </a:pPr>
            <a:r>
              <a:rPr lang="cs-CZ" sz="2000" dirty="0"/>
              <a:t>DATT, </a:t>
            </a:r>
            <a:r>
              <a:rPr lang="cs-CZ" sz="2000" dirty="0" err="1"/>
              <a:t>Samir</a:t>
            </a:r>
            <a:r>
              <a:rPr lang="cs-CZ" sz="2000" dirty="0"/>
              <a:t>. </a:t>
            </a:r>
            <a:r>
              <a:rPr lang="cs-CZ" sz="2000" dirty="0" err="1"/>
              <a:t>Learning</a:t>
            </a:r>
            <a:r>
              <a:rPr lang="cs-CZ" sz="2000" dirty="0"/>
              <a:t> Network </a:t>
            </a:r>
            <a:r>
              <a:rPr lang="cs-CZ" sz="2000" dirty="0" err="1"/>
              <a:t>Forensics</a:t>
            </a:r>
            <a:r>
              <a:rPr lang="cs-CZ" sz="2000" dirty="0"/>
              <a:t>. 1st </a:t>
            </a:r>
            <a:r>
              <a:rPr lang="cs-CZ" sz="2000" dirty="0" err="1"/>
              <a:t>ed</a:t>
            </a:r>
            <a:r>
              <a:rPr lang="cs-CZ" sz="2000" dirty="0"/>
              <a:t>. United </a:t>
            </a:r>
            <a:r>
              <a:rPr lang="cs-CZ" sz="2000" dirty="0" err="1"/>
              <a:t>Kingdom</a:t>
            </a:r>
            <a:r>
              <a:rPr lang="cs-CZ" sz="2000" dirty="0"/>
              <a:t>: </a:t>
            </a:r>
            <a:r>
              <a:rPr lang="cs-CZ" sz="2000" dirty="0" err="1"/>
              <a:t>Packt</a:t>
            </a:r>
            <a:r>
              <a:rPr lang="cs-CZ" sz="2000" dirty="0"/>
              <a:t> </a:t>
            </a:r>
            <a:r>
              <a:rPr lang="cs-CZ" sz="2000" dirty="0" err="1"/>
              <a:t>Publishing</a:t>
            </a:r>
            <a:r>
              <a:rPr lang="cs-CZ" sz="2000" dirty="0"/>
              <a:t> Ltd., 2016. ISBN 978-1-78217-490-5</a:t>
            </a:r>
          </a:p>
          <a:p>
            <a:pPr marL="457200" indent="-457200">
              <a:buFont typeface="+mj-lt"/>
              <a:buAutoNum type="arabicPeriod"/>
            </a:pPr>
            <a:r>
              <a:rPr lang="cs-CZ" sz="2000" dirty="0" smtClean="0"/>
              <a:t>CARVEY</a:t>
            </a:r>
            <a:r>
              <a:rPr lang="cs-CZ" sz="2000" dirty="0"/>
              <a:t>, </a:t>
            </a:r>
            <a:r>
              <a:rPr lang="cs-CZ" sz="2000" dirty="0" err="1"/>
              <a:t>Harlan</a:t>
            </a:r>
            <a:r>
              <a:rPr lang="cs-CZ" sz="2000" dirty="0"/>
              <a:t>. </a:t>
            </a:r>
            <a:r>
              <a:rPr lang="cs-CZ" sz="2000" dirty="0" err="1"/>
              <a:t>Investigating</a:t>
            </a:r>
            <a:r>
              <a:rPr lang="cs-CZ" sz="2000" dirty="0"/>
              <a:t> Windows Systems. London: </a:t>
            </a:r>
            <a:r>
              <a:rPr lang="cs-CZ" sz="2000" dirty="0" err="1"/>
              <a:t>Academic</a:t>
            </a:r>
            <a:r>
              <a:rPr lang="cs-CZ" sz="2000" dirty="0"/>
              <a:t> </a:t>
            </a:r>
            <a:r>
              <a:rPr lang="cs-CZ" sz="2000" dirty="0" err="1"/>
              <a:t>Press</a:t>
            </a:r>
            <a:r>
              <a:rPr lang="cs-CZ" sz="2000" dirty="0"/>
              <a:t>, 2018. ISBN 978-0-12-811415-5.</a:t>
            </a:r>
          </a:p>
          <a:p>
            <a:pPr marL="457200" indent="-457200">
              <a:buFont typeface="+mj-lt"/>
              <a:buAutoNum type="arabicPeriod"/>
            </a:pPr>
            <a:r>
              <a:rPr lang="cs-CZ" sz="2000" dirty="0"/>
              <a:t>SHAABAN, </a:t>
            </a:r>
            <a:r>
              <a:rPr lang="cs-CZ" sz="2000" dirty="0" err="1"/>
              <a:t>Shaaban</a:t>
            </a:r>
            <a:r>
              <a:rPr lang="cs-CZ" sz="2000" dirty="0"/>
              <a:t> a Konstantin SAPRONOV. </a:t>
            </a:r>
            <a:r>
              <a:rPr lang="cs-CZ" sz="2000" dirty="0" err="1"/>
              <a:t>Practical</a:t>
            </a:r>
            <a:r>
              <a:rPr lang="cs-CZ" sz="2000" dirty="0"/>
              <a:t> Windows </a:t>
            </a:r>
            <a:r>
              <a:rPr lang="cs-CZ" sz="2000" dirty="0" err="1"/>
              <a:t>Forensics</a:t>
            </a:r>
            <a:r>
              <a:rPr lang="cs-CZ" sz="2000" dirty="0"/>
              <a:t>. Birmingham: </a:t>
            </a:r>
            <a:r>
              <a:rPr lang="cs-CZ" sz="2000" dirty="0" err="1"/>
              <a:t>Packt</a:t>
            </a:r>
            <a:r>
              <a:rPr lang="cs-CZ" sz="2000" dirty="0"/>
              <a:t> </a:t>
            </a:r>
            <a:r>
              <a:rPr lang="cs-CZ" sz="2000" dirty="0" err="1"/>
              <a:t>Publishing</a:t>
            </a:r>
            <a:r>
              <a:rPr lang="cs-CZ" sz="2000" dirty="0"/>
              <a:t>, 2016. ISBN 978-1-78355-409-6</a:t>
            </a:r>
            <a:r>
              <a:rPr lang="cs-CZ" sz="2000" dirty="0" smtClean="0"/>
              <a:t>.</a:t>
            </a:r>
          </a:p>
          <a:p>
            <a:pPr marL="457200" indent="-457200">
              <a:buFont typeface="+mj-lt"/>
              <a:buAutoNum type="arabicPeriod"/>
            </a:pPr>
            <a:r>
              <a:rPr lang="cs-CZ" sz="2000" dirty="0" err="1" smtClean="0"/>
              <a:t>Nikkel</a:t>
            </a:r>
            <a:r>
              <a:rPr lang="cs-CZ" sz="2000" dirty="0" smtClean="0"/>
              <a:t>, </a:t>
            </a:r>
            <a:r>
              <a:rPr lang="cs-CZ" sz="2000" dirty="0" err="1" smtClean="0"/>
              <a:t>Bruce</a:t>
            </a:r>
            <a:r>
              <a:rPr lang="cs-CZ" sz="2000" dirty="0" smtClean="0"/>
              <a:t>. </a:t>
            </a:r>
            <a:r>
              <a:rPr lang="cs-CZ" sz="2000" dirty="0" err="1" smtClean="0"/>
              <a:t>Practical</a:t>
            </a:r>
            <a:r>
              <a:rPr lang="cs-CZ" sz="2000" dirty="0" smtClean="0"/>
              <a:t> Linux </a:t>
            </a:r>
            <a:r>
              <a:rPr lang="cs-CZ" sz="2000" dirty="0" err="1" smtClean="0"/>
              <a:t>Forensics</a:t>
            </a:r>
            <a:r>
              <a:rPr lang="cs-CZ" sz="2000" dirty="0" smtClean="0"/>
              <a:t>. No </a:t>
            </a:r>
            <a:r>
              <a:rPr lang="cs-CZ" sz="2000" dirty="0" err="1" smtClean="0"/>
              <a:t>Starch</a:t>
            </a:r>
            <a:r>
              <a:rPr lang="cs-CZ" sz="2000" dirty="0" smtClean="0"/>
              <a:t> </a:t>
            </a:r>
            <a:r>
              <a:rPr lang="cs-CZ" sz="2000" dirty="0" err="1" smtClean="0"/>
              <a:t>Press</a:t>
            </a:r>
            <a:r>
              <a:rPr lang="cs-CZ" sz="2000" dirty="0" smtClean="0"/>
              <a:t>, 2021. ISBN 978-1-7185-0196-6</a:t>
            </a:r>
          </a:p>
          <a:p>
            <a:pPr marL="457200" indent="-457200">
              <a:buFont typeface="+mj-lt"/>
              <a:buAutoNum type="arabicPeriod"/>
            </a:pPr>
            <a:endParaRPr lang="cs-CZ" sz="2000" dirty="0"/>
          </a:p>
        </p:txBody>
      </p:sp>
    </p:spTree>
    <p:extLst>
      <p:ext uri="{BB962C8B-B14F-4D97-AF65-F5344CB8AC3E}">
        <p14:creationId xmlns:p14="http://schemas.microsoft.com/office/powerpoint/2010/main" val="12159309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838200" y="365125"/>
            <a:ext cx="10515600" cy="603519"/>
          </a:xfrm>
        </p:spPr>
        <p:txBody>
          <a:bodyPr>
            <a:normAutofit/>
          </a:bodyPr>
          <a:lstStyle/>
          <a:p>
            <a:r>
              <a:rPr lang="cs-CZ" sz="3200" dirty="0" smtClean="0"/>
              <a:t>SANS 20 </a:t>
            </a:r>
            <a:r>
              <a:rPr lang="cs-CZ" sz="3200" dirty="0" err="1" smtClean="0"/>
              <a:t>coolest</a:t>
            </a:r>
            <a:r>
              <a:rPr lang="cs-CZ" sz="3200" dirty="0" smtClean="0"/>
              <a:t> </a:t>
            </a:r>
            <a:r>
              <a:rPr lang="cs-CZ" sz="3200" dirty="0" err="1" smtClean="0"/>
              <a:t>careers</a:t>
            </a:r>
            <a:r>
              <a:rPr lang="cs-CZ" sz="3200" dirty="0" smtClean="0"/>
              <a:t> in </a:t>
            </a:r>
            <a:r>
              <a:rPr lang="cs-CZ" sz="3200" dirty="0" err="1" smtClean="0"/>
              <a:t>cybersecurity</a:t>
            </a:r>
            <a:endParaRPr lang="cs-CZ" sz="3200" dirty="0"/>
          </a:p>
        </p:txBody>
      </p:sp>
      <p:pic>
        <p:nvPicPr>
          <p:cNvPr id="4" name="Zástupný symbol pro obsah 3"/>
          <p:cNvPicPr>
            <a:picLocks noGrp="1" noChangeAspect="1"/>
          </p:cNvPicPr>
          <p:nvPr>
            <p:ph idx="1"/>
          </p:nvPr>
        </p:nvPicPr>
        <p:blipFill>
          <a:blip r:embed="rId3"/>
          <a:stretch>
            <a:fillRect/>
          </a:stretch>
        </p:blipFill>
        <p:spPr>
          <a:xfrm>
            <a:off x="914400" y="1027906"/>
            <a:ext cx="9852260" cy="5682957"/>
          </a:xfrm>
          <a:prstGeom prst="rect">
            <a:avLst/>
          </a:prstGeom>
        </p:spPr>
      </p:pic>
    </p:spTree>
    <p:extLst>
      <p:ext uri="{BB962C8B-B14F-4D97-AF65-F5344CB8AC3E}">
        <p14:creationId xmlns:p14="http://schemas.microsoft.com/office/powerpoint/2010/main" val="2509709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Proč potřebujeme DFA?</a:t>
            </a:r>
            <a:endParaRPr lang="cs-CZ" dirty="0"/>
          </a:p>
        </p:txBody>
      </p:sp>
      <p:pic>
        <p:nvPicPr>
          <p:cNvPr id="2050" name="Picture 2" descr="Škody za organizovaný zločin skokově vzrostly na miliardy — ČT24 — Česká  televiz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4361" y="2076774"/>
            <a:ext cx="7062940" cy="3974400"/>
          </a:xfrm>
          <a:prstGeom prst="rect">
            <a:avLst/>
          </a:prstGeom>
          <a:noFill/>
          <a:extLst>
            <a:ext uri="{909E8E84-426E-40DD-AFC4-6F175D3DCCD1}">
              <a14:hiddenFill xmlns:a14="http://schemas.microsoft.com/office/drawing/2010/main">
                <a:solidFill>
                  <a:srgbClr val="FFFFFF"/>
                </a:solidFill>
              </a14:hiddenFill>
            </a:ext>
          </a:extLst>
        </p:spPr>
      </p:pic>
      <p:sp>
        <p:nvSpPr>
          <p:cNvPr id="4" name="Obdélník 3"/>
          <p:cNvSpPr/>
          <p:nvPr/>
        </p:nvSpPr>
        <p:spPr>
          <a:xfrm>
            <a:off x="1053886" y="3032922"/>
            <a:ext cx="2626962" cy="2062103"/>
          </a:xfrm>
          <a:prstGeom prst="rect">
            <a:avLst/>
          </a:prstGeom>
        </p:spPr>
        <p:txBody>
          <a:bodyPr wrap="square">
            <a:spAutoFit/>
          </a:bodyPr>
          <a:lstStyle/>
          <a:p>
            <a:pPr algn="ctr"/>
            <a:r>
              <a:rPr lang="cs-CZ" sz="3200" dirty="0" smtClean="0"/>
              <a:t>Abychom získali důkazy proti zločincům</a:t>
            </a:r>
            <a:endParaRPr lang="cs-CZ" sz="3200" dirty="0"/>
          </a:p>
        </p:txBody>
      </p:sp>
    </p:spTree>
    <p:extLst>
      <p:ext uri="{BB962C8B-B14F-4D97-AF65-F5344CB8AC3E}">
        <p14:creationId xmlns:p14="http://schemas.microsoft.com/office/powerpoint/2010/main" val="219665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Typy zločinů</a:t>
            </a:r>
            <a:endParaRPr lang="cs-CZ" dirty="0"/>
          </a:p>
        </p:txBody>
      </p:sp>
      <p:sp>
        <p:nvSpPr>
          <p:cNvPr id="3" name="Zástupný symbol pro obsah 2"/>
          <p:cNvSpPr>
            <a:spLocks noGrp="1"/>
          </p:cNvSpPr>
          <p:nvPr>
            <p:ph idx="1"/>
          </p:nvPr>
        </p:nvSpPr>
        <p:spPr/>
        <p:txBody>
          <a:bodyPr numCol="2">
            <a:normAutofit lnSpcReduction="10000"/>
          </a:bodyPr>
          <a:lstStyle/>
          <a:p>
            <a:r>
              <a:rPr lang="cs-CZ" dirty="0" smtClean="0"/>
              <a:t>Phishing</a:t>
            </a:r>
          </a:p>
          <a:p>
            <a:r>
              <a:rPr lang="cs-CZ" dirty="0" err="1" smtClean="0"/>
              <a:t>Malware</a:t>
            </a:r>
            <a:endParaRPr lang="cs-CZ" dirty="0" smtClean="0"/>
          </a:p>
          <a:p>
            <a:r>
              <a:rPr lang="cs-CZ" dirty="0" smtClean="0"/>
              <a:t>Krádež identity</a:t>
            </a:r>
          </a:p>
          <a:p>
            <a:r>
              <a:rPr lang="cs-CZ" dirty="0" smtClean="0"/>
              <a:t>Krádeže dat</a:t>
            </a:r>
          </a:p>
          <a:p>
            <a:r>
              <a:rPr lang="cs-CZ" dirty="0" smtClean="0"/>
              <a:t>Finanční podvody</a:t>
            </a:r>
          </a:p>
          <a:p>
            <a:r>
              <a:rPr lang="cs-CZ" dirty="0" err="1" smtClean="0"/>
              <a:t>Kyber</a:t>
            </a:r>
            <a:r>
              <a:rPr lang="cs-CZ" dirty="0" smtClean="0"/>
              <a:t>-terorismus</a:t>
            </a:r>
          </a:p>
          <a:p>
            <a:r>
              <a:rPr lang="cs-CZ" dirty="0" smtClean="0"/>
              <a:t>Porušování </a:t>
            </a:r>
            <a:r>
              <a:rPr lang="cs-CZ" dirty="0"/>
              <a:t>autorských </a:t>
            </a:r>
            <a:r>
              <a:rPr lang="cs-CZ" dirty="0" smtClean="0"/>
              <a:t>práv</a:t>
            </a:r>
          </a:p>
          <a:p>
            <a:r>
              <a:rPr lang="cs-CZ" dirty="0" smtClean="0"/>
              <a:t>Neoprávněné </a:t>
            </a:r>
            <a:r>
              <a:rPr lang="cs-CZ" dirty="0"/>
              <a:t>nakládání s osobními </a:t>
            </a:r>
            <a:r>
              <a:rPr lang="cs-CZ" dirty="0" smtClean="0"/>
              <a:t>údaji</a:t>
            </a:r>
          </a:p>
          <a:p>
            <a:r>
              <a:rPr lang="cs-CZ" dirty="0" smtClean="0"/>
              <a:t>Šíření informací</a:t>
            </a:r>
          </a:p>
          <a:p>
            <a:r>
              <a:rPr lang="cs-CZ" dirty="0" smtClean="0"/>
              <a:t>Vyhrožování </a:t>
            </a:r>
            <a:r>
              <a:rPr lang="cs-CZ" dirty="0"/>
              <a:t>a </a:t>
            </a:r>
            <a:r>
              <a:rPr lang="cs-CZ" dirty="0" smtClean="0"/>
              <a:t>pronásledování</a:t>
            </a:r>
          </a:p>
          <a:p>
            <a:r>
              <a:rPr lang="cs-CZ" dirty="0"/>
              <a:t>P</a:t>
            </a:r>
            <a:r>
              <a:rPr lang="cs-CZ" dirty="0" smtClean="0"/>
              <a:t>orušování soukromí </a:t>
            </a:r>
          </a:p>
          <a:p>
            <a:r>
              <a:rPr lang="cs-CZ" dirty="0" smtClean="0"/>
              <a:t>Nekalá soutěž</a:t>
            </a:r>
          </a:p>
          <a:p>
            <a:pPr marL="0" indent="0">
              <a:buNone/>
            </a:pPr>
            <a:endParaRPr lang="cs-CZ" dirty="0"/>
          </a:p>
          <a:p>
            <a:pPr marL="0" indent="0">
              <a:buNone/>
            </a:pPr>
            <a:r>
              <a:rPr lang="cs-CZ" dirty="0" smtClean="0"/>
              <a:t>Kybernetická kriminalita – minulý semestr…</a:t>
            </a:r>
          </a:p>
          <a:p>
            <a:pPr marL="0" indent="0">
              <a:buNone/>
            </a:pPr>
            <a:endParaRPr lang="cs-CZ" dirty="0" smtClean="0"/>
          </a:p>
          <a:p>
            <a:endParaRPr lang="cs-CZ" dirty="0"/>
          </a:p>
        </p:txBody>
      </p:sp>
      <p:pic>
        <p:nvPicPr>
          <p:cNvPr id="4" name="Obrázek 3"/>
          <p:cNvPicPr>
            <a:picLocks noChangeAspect="1"/>
          </p:cNvPicPr>
          <p:nvPr/>
        </p:nvPicPr>
        <p:blipFill>
          <a:blip r:embed="rId2"/>
          <a:stretch>
            <a:fillRect/>
          </a:stretch>
        </p:blipFill>
        <p:spPr>
          <a:xfrm>
            <a:off x="9010619" y="4843764"/>
            <a:ext cx="1380995" cy="1670310"/>
          </a:xfrm>
          <a:prstGeom prst="rect">
            <a:avLst/>
          </a:prstGeom>
        </p:spPr>
      </p:pic>
    </p:spTree>
    <p:extLst>
      <p:ext uri="{BB962C8B-B14F-4D97-AF65-F5344CB8AC3E}">
        <p14:creationId xmlns:p14="http://schemas.microsoft.com/office/powerpoint/2010/main" val="24529172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2202754" y="310145"/>
            <a:ext cx="7886700" cy="1325563"/>
          </a:xfrm>
        </p:spPr>
        <p:txBody>
          <a:bodyPr>
            <a:normAutofit/>
          </a:bodyPr>
          <a:lstStyle/>
          <a:p>
            <a:pPr algn="ctr"/>
            <a:r>
              <a:rPr lang="cs-CZ" sz="3600" b="1" dirty="0"/>
              <a:t>Kybernetická kriminalita je trestná činnost</a:t>
            </a:r>
            <a:br>
              <a:rPr lang="cs-CZ" sz="3600" b="1" dirty="0"/>
            </a:br>
            <a:r>
              <a:rPr lang="cs-CZ" sz="3600" b="1" dirty="0"/>
              <a:t>odehrávající se v kyberprostoru.</a:t>
            </a:r>
          </a:p>
        </p:txBody>
      </p:sp>
      <p:sp>
        <p:nvSpPr>
          <p:cNvPr id="3" name="Zástupný symbol pro obsah 2"/>
          <p:cNvSpPr>
            <a:spLocks noGrp="1"/>
          </p:cNvSpPr>
          <p:nvPr>
            <p:ph idx="1"/>
          </p:nvPr>
        </p:nvSpPr>
        <p:spPr>
          <a:xfrm>
            <a:off x="658678" y="1828800"/>
            <a:ext cx="10701579" cy="4629859"/>
          </a:xfrm>
        </p:spPr>
        <p:txBody>
          <a:bodyPr>
            <a:noAutofit/>
          </a:bodyPr>
          <a:lstStyle/>
          <a:p>
            <a:pPr marL="0" indent="0">
              <a:lnSpc>
                <a:spcPct val="150000"/>
              </a:lnSpc>
              <a:buNone/>
            </a:pPr>
            <a:r>
              <a:rPr lang="cs-CZ" sz="2000" dirty="0" smtClean="0"/>
              <a:t>Kybernetické útoky na sociálních sítích: </a:t>
            </a:r>
            <a:r>
              <a:rPr lang="cs-CZ" sz="2000" dirty="0" err="1" smtClean="0"/>
              <a:t>Kyberšikana</a:t>
            </a:r>
            <a:r>
              <a:rPr lang="cs-CZ" sz="2000" dirty="0" smtClean="0"/>
              <a:t>, </a:t>
            </a:r>
            <a:r>
              <a:rPr lang="cs-CZ" sz="2000" dirty="0" err="1" smtClean="0"/>
              <a:t>Kyberstalking</a:t>
            </a:r>
            <a:r>
              <a:rPr lang="cs-CZ" sz="2000" dirty="0" smtClean="0"/>
              <a:t>, </a:t>
            </a:r>
            <a:r>
              <a:rPr lang="cs-CZ" sz="2000" dirty="0" err="1" smtClean="0"/>
              <a:t>Sexting</a:t>
            </a:r>
            <a:r>
              <a:rPr lang="cs-CZ" sz="2000" dirty="0" smtClean="0"/>
              <a:t>, </a:t>
            </a:r>
            <a:r>
              <a:rPr lang="cs-CZ" sz="2000" dirty="0" err="1" smtClean="0"/>
              <a:t>Kybergrooming</a:t>
            </a:r>
            <a:r>
              <a:rPr lang="cs-CZ" sz="2000" dirty="0" smtClean="0"/>
              <a:t>, </a:t>
            </a:r>
            <a:r>
              <a:rPr lang="cs-CZ" sz="2000" dirty="0" err="1" smtClean="0"/>
              <a:t>Mobbing</a:t>
            </a:r>
            <a:r>
              <a:rPr lang="cs-CZ" sz="2000" dirty="0" smtClean="0"/>
              <a:t>, (Phishing)</a:t>
            </a:r>
          </a:p>
          <a:p>
            <a:endParaRPr lang="cs-CZ" sz="2000" dirty="0"/>
          </a:p>
          <a:p>
            <a:pPr marL="0" indent="0">
              <a:buNone/>
            </a:pPr>
            <a:r>
              <a:rPr lang="cs-CZ" sz="2000" b="1" dirty="0"/>
              <a:t>Asymetrický </a:t>
            </a:r>
            <a:r>
              <a:rPr lang="cs-CZ" sz="2000" b="1" dirty="0" smtClean="0"/>
              <a:t>charakter</a:t>
            </a:r>
            <a:endParaRPr lang="cs-CZ" sz="2000" b="1" dirty="0"/>
          </a:p>
          <a:p>
            <a:r>
              <a:rPr lang="cs-CZ" sz="2000" dirty="0" smtClean="0"/>
              <a:t>Útoky </a:t>
            </a:r>
            <a:r>
              <a:rPr lang="cs-CZ" sz="2000" dirty="0"/>
              <a:t>na systémy (informační, industriální</a:t>
            </a:r>
            <a:r>
              <a:rPr lang="cs-CZ" sz="2000" dirty="0" smtClean="0"/>
              <a:t>,…):</a:t>
            </a:r>
            <a:endParaRPr lang="cs-CZ" sz="2000" dirty="0"/>
          </a:p>
          <a:p>
            <a:pPr lvl="1"/>
            <a:r>
              <a:rPr lang="cs-CZ" sz="2000" dirty="0"/>
              <a:t>funkčnost - obecné ohrožení, poškození a ohrožení provozu, sabotáž (kyberterorismus),</a:t>
            </a:r>
          </a:p>
          <a:p>
            <a:pPr lvl="1"/>
            <a:r>
              <a:rPr lang="cs-CZ" sz="2000" dirty="0"/>
              <a:t>sběr informací - vyzvědačství, ohrožení utajované </a:t>
            </a:r>
            <a:r>
              <a:rPr lang="cs-CZ" sz="2000" dirty="0" smtClean="0"/>
              <a:t>informace.</a:t>
            </a:r>
            <a:endParaRPr lang="cs-CZ" sz="2000" dirty="0"/>
          </a:p>
          <a:p>
            <a:r>
              <a:rPr lang="cs-CZ" sz="2000" dirty="0" smtClean="0"/>
              <a:t>Šířením </a:t>
            </a:r>
            <a:r>
              <a:rPr lang="cs-CZ" sz="2000" dirty="0"/>
              <a:t>informací (ve prospěch/neprospěch, ovlivňování 3.stran</a:t>
            </a:r>
            <a:r>
              <a:rPr lang="cs-CZ" sz="2000" dirty="0" smtClean="0"/>
              <a:t>):</a:t>
            </a:r>
            <a:endParaRPr lang="cs-CZ" sz="2000" dirty="0"/>
          </a:p>
          <a:p>
            <a:pPr lvl="1"/>
            <a:r>
              <a:rPr lang="cs-CZ" sz="2000" dirty="0"/>
              <a:t>hanobení národa/rasy,</a:t>
            </a:r>
          </a:p>
          <a:p>
            <a:pPr lvl="1"/>
            <a:r>
              <a:rPr lang="cs-CZ" sz="2000" dirty="0"/>
              <a:t>podněcování k nenávisti vůči skupině osob nebo k omezování jejich práv a svobod,</a:t>
            </a:r>
          </a:p>
          <a:p>
            <a:pPr lvl="1"/>
            <a:r>
              <a:rPr lang="cs-CZ" sz="2000" dirty="0"/>
              <a:t>popírání, zpochybňování, schvalování a ospravedlňování genocid,</a:t>
            </a:r>
          </a:p>
          <a:p>
            <a:pPr lvl="1"/>
            <a:r>
              <a:rPr lang="cs-CZ" sz="2000" dirty="0"/>
              <a:t>podněcování a schvalování trestnému činu.</a:t>
            </a:r>
          </a:p>
        </p:txBody>
      </p:sp>
    </p:spTree>
    <p:extLst>
      <p:ext uri="{BB962C8B-B14F-4D97-AF65-F5344CB8AC3E}">
        <p14:creationId xmlns:p14="http://schemas.microsoft.com/office/powerpoint/2010/main" val="24930846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Historie - 1910 – </a:t>
            </a:r>
            <a:r>
              <a:rPr lang="cs-CZ" dirty="0" err="1" smtClean="0"/>
              <a:t>Locardův</a:t>
            </a:r>
            <a:r>
              <a:rPr lang="cs-CZ" dirty="0" smtClean="0"/>
              <a:t> princip výměny</a:t>
            </a:r>
            <a:endParaRPr lang="cs-CZ" dirty="0"/>
          </a:p>
        </p:txBody>
      </p:sp>
      <p:sp>
        <p:nvSpPr>
          <p:cNvPr id="3" name="Zástupný symbol pro obsah 2"/>
          <p:cNvSpPr>
            <a:spLocks noGrp="1"/>
          </p:cNvSpPr>
          <p:nvPr>
            <p:ph idx="1"/>
          </p:nvPr>
        </p:nvSpPr>
        <p:spPr>
          <a:xfrm>
            <a:off x="838200" y="1825625"/>
            <a:ext cx="7546383" cy="4351338"/>
          </a:xfrm>
        </p:spPr>
        <p:txBody>
          <a:bodyPr>
            <a:normAutofit fontScale="92500" lnSpcReduction="10000"/>
          </a:bodyPr>
          <a:lstStyle/>
          <a:p>
            <a:pPr marL="0" indent="0">
              <a:buNone/>
            </a:pPr>
            <a:r>
              <a:rPr lang="cs-CZ" dirty="0" smtClean="0"/>
              <a:t>„Každý kontakt za sebou zanechává stopu.“ </a:t>
            </a:r>
          </a:p>
          <a:p>
            <a:pPr marL="0" indent="0">
              <a:buNone/>
            </a:pPr>
            <a:r>
              <a:rPr lang="cs-CZ" dirty="0" smtClean="0"/>
              <a:t>(wiki)</a:t>
            </a:r>
          </a:p>
          <a:p>
            <a:pPr marL="0" indent="0">
              <a:buNone/>
            </a:pPr>
            <a:endParaRPr lang="cs-CZ" dirty="0"/>
          </a:p>
          <a:p>
            <a:pPr marL="0" indent="0">
              <a:buNone/>
            </a:pPr>
            <a:r>
              <a:rPr lang="cs-CZ" dirty="0"/>
              <a:t>„</a:t>
            </a:r>
            <a:r>
              <a:rPr lang="cs-CZ" i="1" dirty="0"/>
              <a:t>Když se dva předměty dostanou do vzájemného kontaktu, něco se vymění a něco </a:t>
            </a:r>
            <a:r>
              <a:rPr lang="cs-CZ" i="1" dirty="0" smtClean="0"/>
              <a:t>si oba </a:t>
            </a:r>
            <a:r>
              <a:rPr lang="cs-CZ" i="1" dirty="0"/>
              <a:t>předměty odnesou</a:t>
            </a:r>
            <a:r>
              <a:rPr lang="cs-CZ" i="1" dirty="0" smtClean="0"/>
              <a:t>.</a:t>
            </a:r>
            <a:r>
              <a:rPr lang="cs-CZ" dirty="0" smtClean="0"/>
              <a:t>“ </a:t>
            </a:r>
          </a:p>
          <a:p>
            <a:pPr marL="0" indent="0">
              <a:buNone/>
            </a:pPr>
            <a:r>
              <a:rPr lang="cs-CZ" dirty="0" smtClean="0"/>
              <a:t>(Oxford Reference)</a:t>
            </a:r>
          </a:p>
          <a:p>
            <a:pPr marL="0" indent="0">
              <a:buNone/>
            </a:pPr>
            <a:endParaRPr lang="cs-CZ" dirty="0"/>
          </a:p>
          <a:p>
            <a:pPr marL="0" indent="0">
              <a:buNone/>
            </a:pPr>
            <a:r>
              <a:rPr lang="cs-CZ" dirty="0" smtClean="0"/>
              <a:t>DFA - při jakékoliv interakci </a:t>
            </a:r>
            <a:r>
              <a:rPr lang="cs-CZ" dirty="0"/>
              <a:t>se zařízením dochází k zanechání otisku v podobě digitální informace.</a:t>
            </a:r>
          </a:p>
        </p:txBody>
      </p:sp>
      <p:pic>
        <p:nvPicPr>
          <p:cNvPr id="1026" name="Picture 2" descr="undefine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1894" y="2123267"/>
            <a:ext cx="2556713" cy="346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89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ástupný symbol pro obsah 2"/>
          <p:cNvSpPr>
            <a:spLocks noGrp="1"/>
          </p:cNvSpPr>
          <p:nvPr>
            <p:ph idx="1"/>
          </p:nvPr>
        </p:nvSpPr>
        <p:spPr>
          <a:xfrm>
            <a:off x="838199" y="637563"/>
            <a:ext cx="10824275" cy="5956966"/>
          </a:xfrm>
        </p:spPr>
        <p:txBody>
          <a:bodyPr>
            <a:normAutofit fontScale="92500" lnSpcReduction="20000"/>
          </a:bodyPr>
          <a:lstStyle/>
          <a:p>
            <a:pPr marL="0" indent="0" algn="ctr">
              <a:lnSpc>
                <a:spcPct val="120000"/>
              </a:lnSpc>
              <a:buNone/>
            </a:pPr>
            <a:r>
              <a:rPr lang="cs-CZ" sz="3000" b="1" dirty="0"/>
              <a:t>„</a:t>
            </a:r>
            <a:r>
              <a:rPr lang="cs-CZ" sz="3000" b="1" i="1" dirty="0"/>
              <a:t>Digitální důkaz je jednoduše informace, uložena nebo přenášena v digitální podobě</a:t>
            </a:r>
            <a:r>
              <a:rPr lang="cs-CZ" sz="3000" b="1" i="1" dirty="0" smtClean="0"/>
              <a:t>, která </a:t>
            </a:r>
            <a:r>
              <a:rPr lang="cs-CZ" sz="3000" b="1" i="1" dirty="0"/>
              <a:t>může být cenná pro vyšetřování</a:t>
            </a:r>
            <a:r>
              <a:rPr lang="cs-CZ" sz="3000" b="1" i="1" dirty="0" smtClean="0"/>
              <a:t>.</a:t>
            </a:r>
            <a:r>
              <a:rPr lang="cs-CZ" sz="3000" b="1" dirty="0" smtClean="0"/>
              <a:t>“</a:t>
            </a:r>
          </a:p>
          <a:p>
            <a:pPr marL="0" indent="0" algn="ctr">
              <a:buNone/>
            </a:pPr>
            <a:r>
              <a:rPr lang="cs-CZ" sz="2100" dirty="0" err="1" smtClean="0"/>
              <a:t>Kathryn</a:t>
            </a:r>
            <a:r>
              <a:rPr lang="cs-CZ" sz="2100" dirty="0" smtClean="0"/>
              <a:t> </a:t>
            </a:r>
            <a:r>
              <a:rPr lang="cs-CZ" sz="2100" dirty="0" err="1" smtClean="0"/>
              <a:t>Hedley</a:t>
            </a:r>
            <a:r>
              <a:rPr lang="cs-CZ" sz="2100" dirty="0" smtClean="0"/>
              <a:t>, SANS </a:t>
            </a:r>
            <a:r>
              <a:rPr lang="cs-CZ" sz="2100" dirty="0"/>
              <a:t>DFIR13 </a:t>
            </a:r>
            <a:r>
              <a:rPr lang="cs-CZ" sz="2100" dirty="0" smtClean="0"/>
              <a:t>Summit, 2021.</a:t>
            </a:r>
          </a:p>
          <a:p>
            <a:pPr marL="0" indent="0" algn="ctr">
              <a:buNone/>
            </a:pPr>
            <a:endParaRPr lang="cs-CZ" dirty="0"/>
          </a:p>
          <a:p>
            <a:pPr marL="0" indent="0">
              <a:buNone/>
            </a:pPr>
            <a:r>
              <a:rPr lang="cs-CZ" dirty="0" smtClean="0"/>
              <a:t>Radim </a:t>
            </a:r>
            <a:r>
              <a:rPr lang="cs-CZ" dirty="0" err="1" smtClean="0"/>
              <a:t>Polčák</a:t>
            </a:r>
            <a:r>
              <a:rPr lang="cs-CZ" dirty="0" smtClean="0"/>
              <a:t>, František </a:t>
            </a:r>
            <a:r>
              <a:rPr lang="cs-CZ" dirty="0" err="1" smtClean="0"/>
              <a:t>Púry</a:t>
            </a:r>
            <a:r>
              <a:rPr lang="cs-CZ" dirty="0" smtClean="0"/>
              <a:t>, Jakub Harašta a kolektiv. </a:t>
            </a:r>
            <a:r>
              <a:rPr lang="cs-CZ" b="1" dirty="0" smtClean="0"/>
              <a:t>Elektronické důkazy v trestních řízení</a:t>
            </a:r>
            <a:r>
              <a:rPr lang="cs-CZ" dirty="0" smtClean="0"/>
              <a:t>. Masarykova univerzita, 2015:</a:t>
            </a:r>
          </a:p>
          <a:p>
            <a:r>
              <a:rPr lang="pl-PL" dirty="0" smtClean="0"/>
              <a:t>Data jako důkaz v trestním řízení</a:t>
            </a:r>
          </a:p>
          <a:p>
            <a:r>
              <a:rPr lang="cs-CZ" dirty="0" smtClean="0"/>
              <a:t>Dokazování e-mailem</a:t>
            </a:r>
          </a:p>
          <a:p>
            <a:r>
              <a:rPr lang="cs-CZ" dirty="0" smtClean="0"/>
              <a:t>Dokazování osobním profilem a webovou prezentací</a:t>
            </a:r>
          </a:p>
          <a:p>
            <a:r>
              <a:rPr lang="cs-CZ" dirty="0" smtClean="0"/>
              <a:t>Dokazování provozními a lokalizačními údaji</a:t>
            </a:r>
          </a:p>
          <a:p>
            <a:r>
              <a:rPr lang="cs-CZ" dirty="0" smtClean="0"/>
              <a:t>Dokazování odposlechem</a:t>
            </a:r>
          </a:p>
          <a:p>
            <a:r>
              <a:rPr lang="pl-PL" dirty="0" smtClean="0"/>
              <a:t>Dokazování daty z mobilních komunikačních zařízení</a:t>
            </a:r>
          </a:p>
          <a:p>
            <a:r>
              <a:rPr lang="cs-CZ" dirty="0" smtClean="0"/>
              <a:t>Dokazování daty z dohledových systémů kybernetické </a:t>
            </a:r>
            <a:br>
              <a:rPr lang="cs-CZ" dirty="0" smtClean="0"/>
            </a:br>
            <a:r>
              <a:rPr lang="cs-CZ" dirty="0" smtClean="0"/>
              <a:t>bezpečnosti</a:t>
            </a:r>
            <a:endParaRPr lang="cs-CZ" dirty="0"/>
          </a:p>
          <a:p>
            <a:endParaRPr lang="cs-CZ" dirty="0"/>
          </a:p>
        </p:txBody>
      </p:sp>
      <p:pic>
        <p:nvPicPr>
          <p:cNvPr id="5" name="Picture 2">
            <a:extLst>
              <a:ext uri="{FF2B5EF4-FFF2-40B4-BE49-F238E27FC236}">
                <a16:creationId xmlns:a16="http://schemas.microsoft.com/office/drawing/2014/main" id="{050AB69B-F4FA-03A8-089C-010E2394B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543" y="3798845"/>
            <a:ext cx="3480661" cy="26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929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679508" y="142613"/>
            <a:ext cx="9345327" cy="1182951"/>
          </a:xfrm>
        </p:spPr>
        <p:txBody>
          <a:bodyPr>
            <a:normAutofit/>
          </a:bodyPr>
          <a:lstStyle/>
          <a:p>
            <a:r>
              <a:rPr lang="cs-CZ" sz="2800" dirty="0"/>
              <a:t>Zákon č. 40/2009 Sb.,</a:t>
            </a:r>
            <a:br>
              <a:rPr lang="cs-CZ" sz="2800" dirty="0"/>
            </a:br>
            <a:r>
              <a:rPr lang="cs-CZ" sz="4000" dirty="0"/>
              <a:t>Trestní zákoník České republiky</a:t>
            </a:r>
          </a:p>
        </p:txBody>
      </p:sp>
      <p:sp>
        <p:nvSpPr>
          <p:cNvPr id="3" name="Zástupný symbol pro obsah 2"/>
          <p:cNvSpPr>
            <a:spLocks noGrp="1"/>
          </p:cNvSpPr>
          <p:nvPr>
            <p:ph idx="1"/>
          </p:nvPr>
        </p:nvSpPr>
        <p:spPr>
          <a:xfrm>
            <a:off x="679508" y="972458"/>
            <a:ext cx="11068206" cy="5885542"/>
          </a:xfrm>
        </p:spPr>
        <p:txBody>
          <a:bodyPr>
            <a:normAutofit fontScale="77500" lnSpcReduction="20000"/>
          </a:bodyPr>
          <a:lstStyle/>
          <a:p>
            <a:endParaRPr lang="cs-CZ" dirty="0"/>
          </a:p>
          <a:p>
            <a:r>
              <a:rPr lang="cs-CZ" dirty="0"/>
              <a:t>§ 180 Neoprávněné nakládání s osobními údaji </a:t>
            </a:r>
          </a:p>
          <a:p>
            <a:r>
              <a:rPr lang="cs-CZ" dirty="0" smtClean="0"/>
              <a:t>§ </a:t>
            </a:r>
            <a:r>
              <a:rPr lang="cs-CZ" dirty="0"/>
              <a:t>184 Pomluva </a:t>
            </a:r>
          </a:p>
          <a:p>
            <a:r>
              <a:rPr lang="cs-CZ" dirty="0" smtClean="0"/>
              <a:t>§ </a:t>
            </a:r>
            <a:r>
              <a:rPr lang="cs-CZ" dirty="0"/>
              <a:t>191 Šíření pornografie </a:t>
            </a:r>
          </a:p>
          <a:p>
            <a:r>
              <a:rPr lang="cs-CZ" dirty="0" smtClean="0"/>
              <a:t>§ </a:t>
            </a:r>
            <a:r>
              <a:rPr lang="cs-CZ" dirty="0"/>
              <a:t>192 Výroba a jiné nakládání s dětskou pornografií </a:t>
            </a:r>
          </a:p>
          <a:p>
            <a:r>
              <a:rPr lang="cs-CZ" dirty="0" smtClean="0"/>
              <a:t>§ </a:t>
            </a:r>
            <a:r>
              <a:rPr lang="cs-CZ" dirty="0"/>
              <a:t>193 Zneužití dítěte k výrobě pornografie </a:t>
            </a:r>
          </a:p>
          <a:p>
            <a:r>
              <a:rPr lang="cs-CZ" dirty="0" smtClean="0"/>
              <a:t>§ 205 </a:t>
            </a:r>
            <a:r>
              <a:rPr lang="cs-CZ" dirty="0"/>
              <a:t>Krádež </a:t>
            </a:r>
          </a:p>
          <a:p>
            <a:r>
              <a:rPr lang="cs-CZ" dirty="0" smtClean="0"/>
              <a:t>§ </a:t>
            </a:r>
            <a:r>
              <a:rPr lang="cs-CZ" dirty="0"/>
              <a:t>206 </a:t>
            </a:r>
            <a:r>
              <a:rPr lang="cs-CZ" dirty="0" smtClean="0"/>
              <a:t>Zpronevěra</a:t>
            </a:r>
            <a:endParaRPr lang="cs-CZ" dirty="0"/>
          </a:p>
          <a:p>
            <a:r>
              <a:rPr lang="cs-CZ" dirty="0" smtClean="0"/>
              <a:t>§ </a:t>
            </a:r>
            <a:r>
              <a:rPr lang="cs-CZ" dirty="0"/>
              <a:t>207 Neoprávněné užívání cizí věci </a:t>
            </a:r>
          </a:p>
          <a:p>
            <a:r>
              <a:rPr lang="cs-CZ" dirty="0" smtClean="0"/>
              <a:t>§ </a:t>
            </a:r>
            <a:r>
              <a:rPr lang="cs-CZ" dirty="0"/>
              <a:t>209 Podvod </a:t>
            </a:r>
          </a:p>
          <a:p>
            <a:r>
              <a:rPr lang="cs-CZ" dirty="0" smtClean="0">
                <a:solidFill>
                  <a:srgbClr val="FF0000"/>
                </a:solidFill>
              </a:rPr>
              <a:t>§ </a:t>
            </a:r>
            <a:r>
              <a:rPr lang="cs-CZ" dirty="0">
                <a:solidFill>
                  <a:srgbClr val="FF0000"/>
                </a:solidFill>
              </a:rPr>
              <a:t>230 Neoprávněný přístup k počítačovému systému a nosiči informací </a:t>
            </a:r>
          </a:p>
          <a:p>
            <a:r>
              <a:rPr lang="cs-CZ" dirty="0" smtClean="0"/>
              <a:t>§ </a:t>
            </a:r>
            <a:r>
              <a:rPr lang="cs-CZ" dirty="0"/>
              <a:t>231 Opatření a přechovávání přístupového zařízení a hesla k počítačovému systému a </a:t>
            </a:r>
            <a:r>
              <a:rPr lang="cs-CZ" dirty="0" smtClean="0"/>
              <a:t>jiných </a:t>
            </a:r>
            <a:r>
              <a:rPr lang="cs-CZ" dirty="0"/>
              <a:t>takových dat </a:t>
            </a:r>
          </a:p>
          <a:p>
            <a:r>
              <a:rPr lang="cs-CZ" dirty="0" smtClean="0"/>
              <a:t>§ </a:t>
            </a:r>
            <a:r>
              <a:rPr lang="cs-CZ" dirty="0"/>
              <a:t>232 Poškození záznamu v počítačovém systému a na nosiči informací </a:t>
            </a:r>
            <a:r>
              <a:rPr lang="cs-CZ" dirty="0" smtClean="0"/>
              <a:t>a zásah </a:t>
            </a:r>
            <a:r>
              <a:rPr lang="cs-CZ" dirty="0"/>
              <a:t>do vybavení počítače z nedbalosti </a:t>
            </a:r>
          </a:p>
          <a:p>
            <a:r>
              <a:rPr lang="cs-CZ" dirty="0" smtClean="0"/>
              <a:t>§ </a:t>
            </a:r>
            <a:r>
              <a:rPr lang="cs-CZ" dirty="0"/>
              <a:t>270 Porušení autorského práva, práv souvisejících s právem autorským </a:t>
            </a:r>
            <a:r>
              <a:rPr lang="cs-CZ" dirty="0" smtClean="0"/>
              <a:t>a práv </a:t>
            </a:r>
            <a:r>
              <a:rPr lang="cs-CZ" dirty="0"/>
              <a:t>k databázi </a:t>
            </a:r>
          </a:p>
          <a:p>
            <a:endParaRPr lang="cs-CZ" dirty="0"/>
          </a:p>
        </p:txBody>
      </p:sp>
    </p:spTree>
    <p:extLst>
      <p:ext uri="{BB962C8B-B14F-4D97-AF65-F5344CB8AC3E}">
        <p14:creationId xmlns:p14="http://schemas.microsoft.com/office/powerpoint/2010/main" val="1645178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Zákony vztahující se k DFA</a:t>
            </a:r>
            <a:endParaRPr lang="cs-CZ" dirty="0"/>
          </a:p>
        </p:txBody>
      </p:sp>
      <p:sp>
        <p:nvSpPr>
          <p:cNvPr id="3" name="Zástupný symbol pro obsah 2"/>
          <p:cNvSpPr>
            <a:spLocks noGrp="1"/>
          </p:cNvSpPr>
          <p:nvPr>
            <p:ph idx="1"/>
          </p:nvPr>
        </p:nvSpPr>
        <p:spPr>
          <a:xfrm>
            <a:off x="838200" y="1802378"/>
            <a:ext cx="10515600" cy="4351338"/>
          </a:xfrm>
        </p:spPr>
        <p:txBody>
          <a:bodyPr>
            <a:normAutofit/>
          </a:bodyPr>
          <a:lstStyle/>
          <a:p>
            <a:r>
              <a:rPr lang="cs-CZ" dirty="0" smtClean="0"/>
              <a:t>zákon č. 181/2014 Sb., o kybernetické bezpečnosti, a</a:t>
            </a:r>
            <a:r>
              <a:rPr lang="de-DE" dirty="0" err="1" smtClean="0"/>
              <a:t>ktuální</a:t>
            </a:r>
            <a:r>
              <a:rPr lang="de-DE" dirty="0" smtClean="0"/>
              <a:t> </a:t>
            </a:r>
            <a:r>
              <a:rPr lang="de-DE" dirty="0" err="1" smtClean="0"/>
              <a:t>znění</a:t>
            </a:r>
            <a:r>
              <a:rPr lang="de-DE" dirty="0" smtClean="0"/>
              <a:t> 6.</a:t>
            </a:r>
            <a:r>
              <a:rPr lang="cs-CZ" dirty="0" smtClean="0"/>
              <a:t> </a:t>
            </a:r>
            <a:r>
              <a:rPr lang="de-DE" dirty="0" smtClean="0"/>
              <a:t>8.2022 (</a:t>
            </a:r>
            <a:r>
              <a:rPr lang="de-DE" dirty="0" err="1" smtClean="0"/>
              <a:t>verze</a:t>
            </a:r>
            <a:r>
              <a:rPr lang="de-DE" dirty="0" smtClean="0"/>
              <a:t> 8)</a:t>
            </a:r>
            <a:endParaRPr lang="cs-CZ" dirty="0" smtClean="0"/>
          </a:p>
          <a:p>
            <a:endParaRPr lang="cs-CZ" dirty="0" smtClean="0"/>
          </a:p>
          <a:p>
            <a:r>
              <a:rPr lang="cs-CZ" dirty="0" smtClean="0"/>
              <a:t>zákon č. 141/1961 Sb., o trestním řízení soudním (trestní řád), a</a:t>
            </a:r>
            <a:r>
              <a:rPr lang="de-DE" dirty="0" err="1" smtClean="0"/>
              <a:t>ktuální</a:t>
            </a:r>
            <a:r>
              <a:rPr lang="de-DE" dirty="0" smtClean="0"/>
              <a:t> </a:t>
            </a:r>
            <a:r>
              <a:rPr lang="de-DE" dirty="0" err="1" smtClean="0"/>
              <a:t>znění</a:t>
            </a:r>
            <a:r>
              <a:rPr lang="de-DE" dirty="0" smtClean="0"/>
              <a:t> 01.07.2023 - 31.03.2024 (</a:t>
            </a:r>
            <a:r>
              <a:rPr lang="de-DE" dirty="0" err="1" smtClean="0"/>
              <a:t>verze</a:t>
            </a:r>
            <a:r>
              <a:rPr lang="de-DE" dirty="0" smtClean="0"/>
              <a:t> 111)</a:t>
            </a:r>
          </a:p>
          <a:p>
            <a:endParaRPr lang="cs-CZ" dirty="0" smtClean="0"/>
          </a:p>
          <a:p>
            <a:r>
              <a:rPr lang="cs-CZ" dirty="0" smtClean="0"/>
              <a:t>zákon </a:t>
            </a:r>
            <a:r>
              <a:rPr lang="cs-CZ" dirty="0"/>
              <a:t>č. 254/2019 Sb., o znalcích, znaleckých kancelářích a znaleckých </a:t>
            </a:r>
            <a:r>
              <a:rPr lang="cs-CZ" dirty="0" smtClean="0"/>
              <a:t>ústavech, </a:t>
            </a:r>
            <a:r>
              <a:rPr lang="cs-CZ" dirty="0"/>
              <a:t>a</a:t>
            </a:r>
            <a:r>
              <a:rPr lang="de-DE" dirty="0" err="1" smtClean="0"/>
              <a:t>ktuální</a:t>
            </a:r>
            <a:r>
              <a:rPr lang="de-DE" dirty="0" smtClean="0"/>
              <a:t> </a:t>
            </a:r>
            <a:r>
              <a:rPr lang="de-DE" dirty="0" err="1" smtClean="0"/>
              <a:t>znění</a:t>
            </a:r>
            <a:r>
              <a:rPr lang="de-DE" dirty="0" smtClean="0"/>
              <a:t> </a:t>
            </a:r>
            <a:r>
              <a:rPr lang="cs-CZ" dirty="0" smtClean="0"/>
              <a:t>1</a:t>
            </a:r>
            <a:r>
              <a:rPr lang="cs-CZ" dirty="0"/>
              <a:t>. 1. </a:t>
            </a:r>
            <a:r>
              <a:rPr lang="cs-CZ" dirty="0" smtClean="0"/>
              <a:t>2021 (verze 1), nahrazuje původní </a:t>
            </a:r>
            <a:r>
              <a:rPr lang="cs-CZ" dirty="0"/>
              <a:t>zákon o znalcích a </a:t>
            </a:r>
            <a:r>
              <a:rPr lang="cs-CZ" dirty="0" smtClean="0"/>
              <a:t>tlumočnících</a:t>
            </a:r>
            <a:endParaRPr lang="cs-CZ" dirty="0"/>
          </a:p>
          <a:p>
            <a:endParaRPr lang="cs-CZ" dirty="0"/>
          </a:p>
        </p:txBody>
      </p:sp>
    </p:spTree>
    <p:extLst>
      <p:ext uri="{BB962C8B-B14F-4D97-AF65-F5344CB8AC3E}">
        <p14:creationId xmlns:p14="http://schemas.microsoft.com/office/powerpoint/2010/main" val="40948011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Podmínky zápočtu a zkoušky</a:t>
            </a:r>
            <a:endParaRPr lang="cs-CZ" dirty="0"/>
          </a:p>
        </p:txBody>
      </p:sp>
      <p:sp>
        <p:nvSpPr>
          <p:cNvPr id="3" name="Zástupný symbol pro obsah 2"/>
          <p:cNvSpPr>
            <a:spLocks noGrp="1"/>
          </p:cNvSpPr>
          <p:nvPr>
            <p:ph idx="1"/>
          </p:nvPr>
        </p:nvSpPr>
        <p:spPr/>
        <p:txBody>
          <a:bodyPr/>
          <a:lstStyle/>
          <a:p>
            <a:r>
              <a:rPr lang="cs-CZ" dirty="0" smtClean="0"/>
              <a:t>mjr. Ing. Coufalíková, Ph.D.</a:t>
            </a:r>
          </a:p>
          <a:p>
            <a:pPr lvl="1"/>
            <a:r>
              <a:rPr lang="cs-CZ" dirty="0" smtClean="0"/>
              <a:t>splněná cvičení k zápočtu</a:t>
            </a:r>
          </a:p>
          <a:p>
            <a:pPr lvl="1"/>
            <a:r>
              <a:rPr lang="cs-CZ" dirty="0" smtClean="0"/>
              <a:t>zkouška</a:t>
            </a:r>
          </a:p>
          <a:p>
            <a:endParaRPr lang="cs-CZ" dirty="0"/>
          </a:p>
          <a:p>
            <a:r>
              <a:rPr lang="cs-CZ" dirty="0" smtClean="0"/>
              <a:t>Ing. Milan Jirsa, Ph.D. - zápočet</a:t>
            </a:r>
          </a:p>
          <a:p>
            <a:pPr lvl="1"/>
            <a:endParaRPr lang="cs-CZ" dirty="0"/>
          </a:p>
        </p:txBody>
      </p:sp>
    </p:spTree>
    <p:extLst>
      <p:ext uri="{BB962C8B-B14F-4D97-AF65-F5344CB8AC3E}">
        <p14:creationId xmlns:p14="http://schemas.microsoft.com/office/powerpoint/2010/main" val="16310902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Odst.(1), §18 , hl. IV, zák. č. 254/2019 Sb.</a:t>
            </a:r>
            <a:endParaRPr lang="cs-CZ" dirty="0"/>
          </a:p>
        </p:txBody>
      </p:sp>
      <p:sp>
        <p:nvSpPr>
          <p:cNvPr id="3" name="Zástupný symbol pro obsah 2"/>
          <p:cNvSpPr>
            <a:spLocks noGrp="1"/>
          </p:cNvSpPr>
          <p:nvPr>
            <p:ph idx="1"/>
          </p:nvPr>
        </p:nvSpPr>
        <p:spPr>
          <a:xfrm>
            <a:off x="838200" y="2882685"/>
            <a:ext cx="10515600" cy="3294278"/>
          </a:xfrm>
        </p:spPr>
        <p:txBody>
          <a:bodyPr/>
          <a:lstStyle/>
          <a:p>
            <a:pPr marL="0" indent="0" algn="ctr">
              <a:buNone/>
            </a:pPr>
            <a:r>
              <a:rPr lang="cs-CZ" dirty="0"/>
              <a:t>„</a:t>
            </a:r>
            <a:r>
              <a:rPr lang="cs-CZ" i="1" dirty="0"/>
              <a:t>Znalec nesmí provést znalecký úkon, jestliže lze mít důvodnou pochybnost o </a:t>
            </a:r>
            <a:r>
              <a:rPr lang="cs-CZ" i="1" dirty="0" smtClean="0"/>
              <a:t>jeho nepodjatosti </a:t>
            </a:r>
            <a:r>
              <a:rPr lang="cs-CZ" i="1" dirty="0"/>
              <a:t>pro jeho poměr k věci, účastníkovi řízení nebo jeho zástupci, zadavateli</a:t>
            </a:r>
            <a:r>
              <a:rPr lang="cs-CZ" i="1" dirty="0" smtClean="0"/>
              <a:t>, orgánu </a:t>
            </a:r>
            <a:r>
              <a:rPr lang="cs-CZ" i="1" dirty="0"/>
              <a:t>veřejné moci, který znalecký posudek zadal nebo provádí řízení nebo při </a:t>
            </a:r>
            <a:r>
              <a:rPr lang="cs-CZ" i="1" dirty="0" smtClean="0"/>
              <a:t>jiném postupu </a:t>
            </a:r>
            <a:r>
              <a:rPr lang="cs-CZ" i="1" dirty="0"/>
              <a:t>správního orgánu, kde má být znalecký posudek použit</a:t>
            </a:r>
            <a:r>
              <a:rPr lang="cs-CZ" dirty="0"/>
              <a:t>.“</a:t>
            </a:r>
          </a:p>
        </p:txBody>
      </p:sp>
    </p:spTree>
    <p:extLst>
      <p:ext uri="{BB962C8B-B14F-4D97-AF65-F5344CB8AC3E}">
        <p14:creationId xmlns:p14="http://schemas.microsoft.com/office/powerpoint/2010/main" val="20459218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771787" y="365127"/>
            <a:ext cx="9932565" cy="1325563"/>
          </a:xfrm>
        </p:spPr>
        <p:txBody>
          <a:bodyPr>
            <a:normAutofit/>
          </a:bodyPr>
          <a:lstStyle/>
          <a:p>
            <a:r>
              <a:rPr lang="cs-CZ" dirty="0"/>
              <a:t>Orgány pro odhalování </a:t>
            </a:r>
            <a:r>
              <a:rPr lang="cs-CZ" dirty="0" err="1"/>
              <a:t>kyb</a:t>
            </a:r>
            <a:r>
              <a:rPr lang="cs-CZ" dirty="0"/>
              <a:t>. trestné činnosti</a:t>
            </a:r>
          </a:p>
        </p:txBody>
      </p:sp>
      <p:sp>
        <p:nvSpPr>
          <p:cNvPr id="3" name="Zástupný symbol pro obsah 2"/>
          <p:cNvSpPr>
            <a:spLocks noGrp="1"/>
          </p:cNvSpPr>
          <p:nvPr>
            <p:ph idx="1"/>
          </p:nvPr>
        </p:nvSpPr>
        <p:spPr>
          <a:xfrm>
            <a:off x="771787" y="2043340"/>
            <a:ext cx="10821798" cy="4351338"/>
          </a:xfrm>
        </p:spPr>
        <p:txBody>
          <a:bodyPr>
            <a:normAutofit/>
          </a:bodyPr>
          <a:lstStyle/>
          <a:p>
            <a:pPr marL="0" indent="0">
              <a:buNone/>
            </a:pPr>
            <a:r>
              <a:rPr lang="cs-CZ" sz="2400" dirty="0"/>
              <a:t>Národní centrála proti organizovanému zločinu je útvarem PČR poskytujícím služby kriminální policie a národním kontaktním bodem pro kybernetickou trestnou činnost.</a:t>
            </a:r>
          </a:p>
          <a:p>
            <a:endParaRPr lang="cs-CZ" sz="2400" dirty="0"/>
          </a:p>
          <a:p>
            <a:r>
              <a:rPr lang="cs-CZ" sz="2400" dirty="0"/>
              <a:t>PČR NCOZ spolupracuje s Národním úřadem pro kybernetickou a informační bezpečnost (NÚKIB), vládním bezpečnostním týmem CERT ČR (NCKB, součást NÚKIB) a národní CSIRT ČR (provozován sdružením CZ.NIC). </a:t>
            </a:r>
          </a:p>
        </p:txBody>
      </p:sp>
    </p:spTree>
    <p:extLst>
      <p:ext uri="{BB962C8B-B14F-4D97-AF65-F5344CB8AC3E}">
        <p14:creationId xmlns:p14="http://schemas.microsoft.com/office/powerpoint/2010/main" val="5158650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838200" y="536895"/>
            <a:ext cx="10515600" cy="1375795"/>
          </a:xfrm>
        </p:spPr>
        <p:txBody>
          <a:bodyPr>
            <a:normAutofit/>
          </a:bodyPr>
          <a:lstStyle/>
          <a:p>
            <a:r>
              <a:rPr lang="cs-CZ" dirty="0" smtClean="0"/>
              <a:t>Mimo orgány činné v trestném řízení může být DFA prováděna:</a:t>
            </a:r>
            <a:endParaRPr lang="cs-CZ" dirty="0"/>
          </a:p>
        </p:txBody>
      </p:sp>
      <p:sp>
        <p:nvSpPr>
          <p:cNvPr id="3" name="Zástupný symbol pro obsah 2"/>
          <p:cNvSpPr>
            <a:spLocks noGrp="1"/>
          </p:cNvSpPr>
          <p:nvPr>
            <p:ph idx="1"/>
          </p:nvPr>
        </p:nvSpPr>
        <p:spPr>
          <a:xfrm>
            <a:off x="838200" y="2654784"/>
            <a:ext cx="10515600" cy="4351338"/>
          </a:xfrm>
        </p:spPr>
        <p:txBody>
          <a:bodyPr/>
          <a:lstStyle/>
          <a:p>
            <a:r>
              <a:rPr lang="cs-CZ" dirty="0"/>
              <a:t>S</a:t>
            </a:r>
            <a:r>
              <a:rPr lang="cs-CZ" dirty="0" smtClean="0"/>
              <a:t>e souhlasem vlastníka zařízení (bez náležitostí nutných při trestním řízení).</a:t>
            </a:r>
          </a:p>
          <a:p>
            <a:endParaRPr lang="cs-CZ" dirty="0" smtClean="0"/>
          </a:p>
          <a:p>
            <a:r>
              <a:rPr lang="cs-CZ" dirty="0" smtClean="0"/>
              <a:t>Při </a:t>
            </a:r>
            <a:r>
              <a:rPr lang="cs-CZ" dirty="0"/>
              <a:t>interní vyšetřování v rámci </a:t>
            </a:r>
            <a:r>
              <a:rPr lang="cs-CZ" dirty="0" smtClean="0"/>
              <a:t>organizace (při dodržení předpisů – např. zákon </a:t>
            </a:r>
            <a:r>
              <a:rPr lang="cs-CZ" dirty="0"/>
              <a:t>o zpracování osobních </a:t>
            </a:r>
            <a:r>
              <a:rPr lang="cs-CZ" dirty="0" smtClean="0"/>
              <a:t>údajů, Listina </a:t>
            </a:r>
            <a:r>
              <a:rPr lang="cs-CZ" dirty="0"/>
              <a:t>základních práv </a:t>
            </a:r>
            <a:r>
              <a:rPr lang="cs-CZ" dirty="0" smtClean="0"/>
              <a:t>a svobod).</a:t>
            </a:r>
            <a:endParaRPr lang="cs-CZ" dirty="0"/>
          </a:p>
        </p:txBody>
      </p:sp>
    </p:spTree>
    <p:extLst>
      <p:ext uri="{BB962C8B-B14F-4D97-AF65-F5344CB8AC3E}">
        <p14:creationId xmlns:p14="http://schemas.microsoft.com/office/powerpoint/2010/main" val="29554725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4000" dirty="0"/>
              <a:t>Mezinárodní legislativní prvky</a:t>
            </a:r>
          </a:p>
        </p:txBody>
      </p:sp>
      <p:sp>
        <p:nvSpPr>
          <p:cNvPr id="3" name="Zástupný symbol pro obsah 2"/>
          <p:cNvSpPr>
            <a:spLocks noGrp="1"/>
          </p:cNvSpPr>
          <p:nvPr>
            <p:ph idx="1"/>
          </p:nvPr>
        </p:nvSpPr>
        <p:spPr/>
        <p:txBody>
          <a:bodyPr>
            <a:normAutofit/>
          </a:bodyPr>
          <a:lstStyle/>
          <a:p>
            <a:r>
              <a:rPr lang="cs-CZ" sz="2400" dirty="0"/>
              <a:t>Úmluva Rady Evropy č. 185 o kybernetické kriminalitě tzv. Budapešťská smlouva </a:t>
            </a:r>
            <a:r>
              <a:rPr lang="cs-CZ" sz="2400" dirty="0" smtClean="0"/>
              <a:t>z roku </a:t>
            </a:r>
            <a:r>
              <a:rPr lang="cs-CZ" sz="2400" dirty="0"/>
              <a:t>2000. Ratifikována 53 členskými státy.</a:t>
            </a:r>
          </a:p>
          <a:p>
            <a:endParaRPr lang="cs-CZ" sz="2400" dirty="0"/>
          </a:p>
          <a:p>
            <a:r>
              <a:rPr lang="cs-CZ" sz="2400" dirty="0"/>
              <a:t>Rámcové rozhodnutí Rady Evropy 2005/222/SVV o útocích proti informačním systémům vydané dne 24. 2. 2005.</a:t>
            </a:r>
          </a:p>
          <a:p>
            <a:endParaRPr lang="cs-CZ" sz="2400" dirty="0"/>
          </a:p>
          <a:p>
            <a:r>
              <a:rPr lang="cs-CZ" sz="2400" dirty="0"/>
              <a:t>Talinský manuál vydaný roku 2013 Centrem excelence (CCDCOE) pro spolupráci </a:t>
            </a:r>
            <a:r>
              <a:rPr lang="cs-CZ" sz="2400" dirty="0" smtClean="0"/>
              <a:t>v oblasti </a:t>
            </a:r>
            <a:r>
              <a:rPr lang="cs-CZ" sz="2400" dirty="0"/>
              <a:t>kybernetické obrany NATO.</a:t>
            </a:r>
          </a:p>
        </p:txBody>
      </p:sp>
    </p:spTree>
    <p:extLst>
      <p:ext uri="{BB962C8B-B14F-4D97-AF65-F5344CB8AC3E}">
        <p14:creationId xmlns:p14="http://schemas.microsoft.com/office/powerpoint/2010/main" val="629809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Výzvy DFA</a:t>
            </a:r>
            <a:endParaRPr lang="cs-CZ" dirty="0"/>
          </a:p>
        </p:txBody>
      </p:sp>
      <p:sp>
        <p:nvSpPr>
          <p:cNvPr id="3" name="Zástupný symbol pro obsah 2"/>
          <p:cNvSpPr>
            <a:spLocks noGrp="1"/>
          </p:cNvSpPr>
          <p:nvPr>
            <p:ph idx="1"/>
          </p:nvPr>
        </p:nvSpPr>
        <p:spPr/>
        <p:txBody>
          <a:bodyPr>
            <a:normAutofit/>
          </a:bodyPr>
          <a:lstStyle/>
          <a:p>
            <a:r>
              <a:rPr lang="cs-CZ" dirty="0" smtClean="0"/>
              <a:t>Šifrování</a:t>
            </a:r>
          </a:p>
          <a:p>
            <a:r>
              <a:rPr lang="cs-CZ" dirty="0" smtClean="0"/>
              <a:t>Steganografie</a:t>
            </a:r>
          </a:p>
          <a:p>
            <a:r>
              <a:rPr lang="cs-CZ" dirty="0"/>
              <a:t>Množství různých formátů </a:t>
            </a:r>
            <a:r>
              <a:rPr lang="cs-CZ" dirty="0" smtClean="0"/>
              <a:t>souborů</a:t>
            </a:r>
          </a:p>
          <a:p>
            <a:r>
              <a:rPr lang="cs-CZ" dirty="0"/>
              <a:t>Právní překážky (lámání hesel)</a:t>
            </a:r>
          </a:p>
          <a:p>
            <a:r>
              <a:rPr lang="cs-CZ" dirty="0" smtClean="0"/>
              <a:t>Objemy </a:t>
            </a:r>
            <a:r>
              <a:rPr lang="cs-CZ" dirty="0"/>
              <a:t>dat ke </a:t>
            </a:r>
            <a:r>
              <a:rPr lang="cs-CZ" dirty="0" smtClean="0"/>
              <a:t>zpracování</a:t>
            </a:r>
          </a:p>
          <a:p>
            <a:r>
              <a:rPr lang="cs-CZ" dirty="0" smtClean="0"/>
              <a:t>Úmyslné mazání dat</a:t>
            </a:r>
          </a:p>
          <a:p>
            <a:r>
              <a:rPr lang="cs-CZ" dirty="0" smtClean="0"/>
              <a:t>Anti-forenzní techniky</a:t>
            </a:r>
          </a:p>
          <a:p>
            <a:r>
              <a:rPr lang="cs-CZ" dirty="0" smtClean="0"/>
              <a:t>Omezený čas</a:t>
            </a:r>
            <a:endParaRPr lang="cs-CZ" dirty="0"/>
          </a:p>
        </p:txBody>
      </p:sp>
      <p:pic>
        <p:nvPicPr>
          <p:cNvPr id="3074" name="Picture 2" descr="Meme: &quot;Challenge Accepted&quot; - All Templates - Meme-arsenal.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501" y="3502440"/>
            <a:ext cx="4920120" cy="2952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698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Pravidla</a:t>
            </a:r>
            <a:endParaRPr lang="cs-CZ" dirty="0"/>
          </a:p>
        </p:txBody>
      </p:sp>
      <p:sp>
        <p:nvSpPr>
          <p:cNvPr id="3" name="Zástupný symbol pro obsah 2"/>
          <p:cNvSpPr>
            <a:spLocks noGrp="1"/>
          </p:cNvSpPr>
          <p:nvPr>
            <p:ph idx="1"/>
          </p:nvPr>
        </p:nvSpPr>
        <p:spPr/>
        <p:txBody>
          <a:bodyPr/>
          <a:lstStyle/>
          <a:p>
            <a:r>
              <a:rPr lang="cs-CZ" dirty="0" smtClean="0"/>
              <a:t>Omezení přístupu k důkazům</a:t>
            </a:r>
          </a:p>
          <a:p>
            <a:r>
              <a:rPr lang="cs-CZ" dirty="0" smtClean="0"/>
              <a:t>Analyzovat pouze forenzní kopie</a:t>
            </a:r>
          </a:p>
          <a:p>
            <a:r>
              <a:rPr lang="cs-CZ" dirty="0" smtClean="0"/>
              <a:t>Zaznamenávat změny a jejich odůvodnění</a:t>
            </a:r>
          </a:p>
          <a:p>
            <a:r>
              <a:rPr lang="cs-CZ" dirty="0" smtClean="0"/>
              <a:t>Dodržovat „</a:t>
            </a:r>
            <a:r>
              <a:rPr lang="cs-CZ" dirty="0" err="1" smtClean="0"/>
              <a:t>Chain</a:t>
            </a:r>
            <a:r>
              <a:rPr lang="cs-CZ" dirty="0" smtClean="0"/>
              <a:t> </a:t>
            </a:r>
            <a:r>
              <a:rPr lang="cs-CZ" dirty="0" err="1" smtClean="0"/>
              <a:t>of</a:t>
            </a:r>
            <a:r>
              <a:rPr lang="cs-CZ" dirty="0" smtClean="0"/>
              <a:t> </a:t>
            </a:r>
            <a:r>
              <a:rPr lang="cs-CZ" dirty="0" err="1" smtClean="0"/>
              <a:t>Custody</a:t>
            </a:r>
            <a:r>
              <a:rPr lang="cs-CZ" dirty="0" smtClean="0"/>
              <a:t>“</a:t>
            </a:r>
          </a:p>
          <a:p>
            <a:r>
              <a:rPr lang="cs-CZ" dirty="0" smtClean="0"/>
              <a:t>Dodržovat standardy</a:t>
            </a:r>
          </a:p>
          <a:p>
            <a:r>
              <a:rPr lang="cs-CZ" dirty="0" smtClean="0"/>
              <a:t>Znát svoje znalosti a svá omezení</a:t>
            </a:r>
          </a:p>
          <a:p>
            <a:r>
              <a:rPr lang="cs-CZ" dirty="0" smtClean="0"/>
              <a:t>Mít zabezpečené úložiště</a:t>
            </a:r>
          </a:p>
          <a:p>
            <a:r>
              <a:rPr lang="cs-CZ" dirty="0" smtClean="0"/>
              <a:t>Používat legální postupy</a:t>
            </a:r>
          </a:p>
        </p:txBody>
      </p:sp>
      <p:pic>
        <p:nvPicPr>
          <p:cNvPr id="4098" name="Picture 2" descr="The Code is more like &quot;guidelines&quot; rather than actual rules - Barbossa meme  - quick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5673" y="3637751"/>
            <a:ext cx="4418580" cy="275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615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Investigativní proces</a:t>
            </a:r>
            <a:endParaRPr lang="cs-CZ" dirty="0"/>
          </a:p>
        </p:txBody>
      </p:sp>
      <p:pic>
        <p:nvPicPr>
          <p:cNvPr id="4" name="Zástupný symbol pro obsah 3"/>
          <p:cNvPicPr>
            <a:picLocks noGrp="1" noChangeAspect="1"/>
          </p:cNvPicPr>
          <p:nvPr>
            <p:ph idx="1"/>
          </p:nvPr>
        </p:nvPicPr>
        <p:blipFill>
          <a:blip r:embed="rId3"/>
          <a:stretch>
            <a:fillRect/>
          </a:stretch>
        </p:blipFill>
        <p:spPr>
          <a:xfrm>
            <a:off x="4767742" y="1542080"/>
            <a:ext cx="6911550" cy="1997017"/>
          </a:xfrm>
          <a:prstGeom prst="rect">
            <a:avLst/>
          </a:prstGeom>
        </p:spPr>
      </p:pic>
      <p:pic>
        <p:nvPicPr>
          <p:cNvPr id="5" name="Obrázek 4"/>
          <p:cNvPicPr>
            <a:picLocks noChangeAspect="1"/>
          </p:cNvPicPr>
          <p:nvPr/>
        </p:nvPicPr>
        <p:blipFill>
          <a:blip r:embed="rId4"/>
          <a:stretch>
            <a:fillRect/>
          </a:stretch>
        </p:blipFill>
        <p:spPr>
          <a:xfrm>
            <a:off x="709721" y="4429231"/>
            <a:ext cx="6832391" cy="1708098"/>
          </a:xfrm>
          <a:prstGeom prst="rect">
            <a:avLst/>
          </a:prstGeom>
        </p:spPr>
      </p:pic>
      <p:sp>
        <p:nvSpPr>
          <p:cNvPr id="6" name="TextovéPole 5"/>
          <p:cNvSpPr txBox="1"/>
          <p:nvPr/>
        </p:nvSpPr>
        <p:spPr>
          <a:xfrm>
            <a:off x="1782306" y="2245560"/>
            <a:ext cx="2762065" cy="400110"/>
          </a:xfrm>
          <a:prstGeom prst="rect">
            <a:avLst/>
          </a:prstGeom>
          <a:noFill/>
        </p:spPr>
        <p:txBody>
          <a:bodyPr wrap="square" rtlCol="0">
            <a:spAutoFit/>
          </a:bodyPr>
          <a:lstStyle/>
          <a:p>
            <a:pPr algn="r"/>
            <a:r>
              <a:rPr lang="cs-CZ" sz="2000" dirty="0" smtClean="0"/>
              <a:t>NIST SP 800-86</a:t>
            </a:r>
            <a:endParaRPr lang="cs-CZ" sz="2000" dirty="0"/>
          </a:p>
        </p:txBody>
      </p:sp>
      <p:sp>
        <p:nvSpPr>
          <p:cNvPr id="7" name="TextovéPole 6"/>
          <p:cNvSpPr txBox="1"/>
          <p:nvPr/>
        </p:nvSpPr>
        <p:spPr>
          <a:xfrm>
            <a:off x="8110780" y="5098614"/>
            <a:ext cx="2762065" cy="400110"/>
          </a:xfrm>
          <a:prstGeom prst="rect">
            <a:avLst/>
          </a:prstGeom>
          <a:noFill/>
        </p:spPr>
        <p:txBody>
          <a:bodyPr wrap="square" rtlCol="0">
            <a:spAutoFit/>
          </a:bodyPr>
          <a:lstStyle/>
          <a:p>
            <a:r>
              <a:rPr lang="cs-CZ" sz="2000" dirty="0" smtClean="0"/>
              <a:t>DFRWS </a:t>
            </a:r>
            <a:r>
              <a:rPr lang="cs-CZ" sz="2000" dirty="0" err="1" smtClean="0"/>
              <a:t>framework</a:t>
            </a:r>
            <a:endParaRPr lang="cs-CZ" sz="2000" dirty="0"/>
          </a:p>
        </p:txBody>
      </p:sp>
    </p:spTree>
    <p:extLst>
      <p:ext uri="{BB962C8B-B14F-4D97-AF65-F5344CB8AC3E}">
        <p14:creationId xmlns:p14="http://schemas.microsoft.com/office/powerpoint/2010/main" val="13487693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696287" y="171396"/>
            <a:ext cx="10642016" cy="1325563"/>
          </a:xfrm>
        </p:spPr>
        <p:txBody>
          <a:bodyPr/>
          <a:lstStyle/>
          <a:p>
            <a:r>
              <a:rPr lang="cs-CZ" dirty="0" smtClean="0"/>
              <a:t>Identifikace</a:t>
            </a:r>
            <a:endParaRPr lang="cs-CZ" dirty="0"/>
          </a:p>
        </p:txBody>
      </p:sp>
      <p:sp>
        <p:nvSpPr>
          <p:cNvPr id="3" name="Zástupný symbol pro obsah 2"/>
          <p:cNvSpPr>
            <a:spLocks noGrp="1"/>
          </p:cNvSpPr>
          <p:nvPr>
            <p:ph idx="1"/>
          </p:nvPr>
        </p:nvSpPr>
        <p:spPr>
          <a:xfrm>
            <a:off x="696287" y="1419427"/>
            <a:ext cx="10813408" cy="5330085"/>
          </a:xfrm>
        </p:spPr>
        <p:txBody>
          <a:bodyPr>
            <a:normAutofit fontScale="77500" lnSpcReduction="20000"/>
          </a:bodyPr>
          <a:lstStyle/>
          <a:p>
            <a:r>
              <a:rPr lang="cs-CZ" dirty="0"/>
              <a:t>identifikovat potenciální důkazy, které </a:t>
            </a:r>
            <a:r>
              <a:rPr lang="cs-CZ" dirty="0" smtClean="0"/>
              <a:t>by mohly </a:t>
            </a:r>
            <a:r>
              <a:rPr lang="cs-CZ" dirty="0"/>
              <a:t>být k </a:t>
            </a:r>
            <a:r>
              <a:rPr lang="cs-CZ" dirty="0" smtClean="0"/>
              <a:t>dispozici</a:t>
            </a:r>
          </a:p>
          <a:p>
            <a:r>
              <a:rPr lang="cs-CZ" dirty="0" smtClean="0"/>
              <a:t>určit </a:t>
            </a:r>
            <a:r>
              <a:rPr lang="cs-CZ" dirty="0"/>
              <a:t>typ </a:t>
            </a:r>
            <a:r>
              <a:rPr lang="cs-CZ" dirty="0" smtClean="0"/>
              <a:t>elektronických zařízení </a:t>
            </a:r>
            <a:r>
              <a:rPr lang="cs-CZ" dirty="0"/>
              <a:t>a </a:t>
            </a:r>
            <a:r>
              <a:rPr lang="cs-CZ" dirty="0" smtClean="0"/>
              <a:t>potenciálního obsahu </a:t>
            </a:r>
            <a:r>
              <a:rPr lang="cs-CZ" dirty="0"/>
              <a:t>důkazního </a:t>
            </a:r>
            <a:r>
              <a:rPr lang="cs-CZ" dirty="0" smtClean="0"/>
              <a:t>materiálu</a:t>
            </a:r>
          </a:p>
          <a:p>
            <a:r>
              <a:rPr lang="cs-CZ" dirty="0" smtClean="0"/>
              <a:t>vliv na určují dalšího </a:t>
            </a:r>
            <a:r>
              <a:rPr lang="cs-CZ" dirty="0"/>
              <a:t>postup forenzní </a:t>
            </a:r>
            <a:r>
              <a:rPr lang="cs-CZ" dirty="0" smtClean="0"/>
              <a:t>analýzy</a:t>
            </a:r>
          </a:p>
          <a:p>
            <a:pPr lvl="1"/>
            <a:r>
              <a:rPr lang="cs-CZ" dirty="0"/>
              <a:t>u</a:t>
            </a:r>
            <a:r>
              <a:rPr lang="cs-CZ" dirty="0" smtClean="0"/>
              <a:t> běžícího zařízení je nutné provést živou analýzu na místě</a:t>
            </a:r>
          </a:p>
          <a:p>
            <a:pPr lvl="1"/>
            <a:r>
              <a:rPr lang="cs-CZ" dirty="0"/>
              <a:t>v</a:t>
            </a:r>
            <a:r>
              <a:rPr lang="cs-CZ" dirty="0" smtClean="0"/>
              <a:t>ypnutá zařízení?</a:t>
            </a:r>
            <a:endParaRPr lang="cs-CZ" dirty="0"/>
          </a:p>
          <a:p>
            <a:r>
              <a:rPr lang="cs-CZ" dirty="0"/>
              <a:t>d</a:t>
            </a:r>
            <a:r>
              <a:rPr lang="cs-CZ" dirty="0" smtClean="0"/>
              <a:t>etailní dokumentace</a:t>
            </a:r>
            <a:endParaRPr lang="cs-CZ" dirty="0"/>
          </a:p>
          <a:p>
            <a:pPr marL="0" indent="0">
              <a:buNone/>
            </a:pPr>
            <a:endParaRPr lang="cs-CZ" dirty="0" smtClean="0"/>
          </a:p>
          <a:p>
            <a:pPr marL="0" indent="0">
              <a:buNone/>
            </a:pPr>
            <a:r>
              <a:rPr lang="cs-CZ" dirty="0" smtClean="0"/>
              <a:t>Příklad </a:t>
            </a:r>
            <a:r>
              <a:rPr lang="cs-CZ" dirty="0"/>
              <a:t>nedostatečné dokumentace:</a:t>
            </a:r>
          </a:p>
          <a:p>
            <a:pPr marL="0" indent="0" algn="ctr">
              <a:lnSpc>
                <a:spcPct val="120000"/>
              </a:lnSpc>
              <a:buNone/>
            </a:pPr>
            <a:r>
              <a:rPr lang="cs-CZ" dirty="0">
                <a:solidFill>
                  <a:schemeClr val="bg1">
                    <a:lumMod val="50000"/>
                  </a:schemeClr>
                </a:solidFill>
              </a:rPr>
              <a:t>„</a:t>
            </a:r>
            <a:r>
              <a:rPr lang="cs-CZ" i="1" dirty="0">
                <a:solidFill>
                  <a:schemeClr val="bg1">
                    <a:lumMod val="50000"/>
                  </a:schemeClr>
                </a:solidFill>
              </a:rPr>
              <a:t>Znalec byl pověřen zkoumáním 22 ks CD. Jako jedinou dokumentaci toho, </a:t>
            </a:r>
            <a:r>
              <a:rPr lang="cs-CZ" i="1" dirty="0" smtClean="0">
                <a:solidFill>
                  <a:schemeClr val="bg1">
                    <a:lumMod val="50000"/>
                  </a:schemeClr>
                </a:solidFill>
              </a:rPr>
              <a:t>co zkoumal</a:t>
            </a:r>
            <a:r>
              <a:rPr lang="cs-CZ" i="1" dirty="0">
                <a:solidFill>
                  <a:schemeClr val="bg1">
                    <a:lumMod val="50000"/>
                  </a:schemeClr>
                </a:solidFill>
              </a:rPr>
              <a:t>, použil fotografii zavřené krabičky na CD. (…) S odstupem více než jednoho </a:t>
            </a:r>
            <a:r>
              <a:rPr lang="cs-CZ" i="1" dirty="0" smtClean="0">
                <a:solidFill>
                  <a:schemeClr val="bg1">
                    <a:lumMod val="50000"/>
                  </a:schemeClr>
                </a:solidFill>
              </a:rPr>
              <a:t>roku bylo </a:t>
            </a:r>
            <a:r>
              <a:rPr lang="cs-CZ" i="1" dirty="0">
                <a:solidFill>
                  <a:schemeClr val="bg1">
                    <a:lumMod val="50000"/>
                  </a:schemeClr>
                </a:solidFill>
              </a:rPr>
              <a:t>nutné revizní zkoumání těchto nosičů. I když se jednalo o relativně </a:t>
            </a:r>
            <a:r>
              <a:rPr lang="cs-CZ" i="1" dirty="0" smtClean="0">
                <a:solidFill>
                  <a:schemeClr val="bg1">
                    <a:lumMod val="50000"/>
                  </a:schemeClr>
                </a:solidFill>
              </a:rPr>
              <a:t>triviální problematiku</a:t>
            </a:r>
            <a:r>
              <a:rPr lang="cs-CZ" i="1" dirty="0">
                <a:solidFill>
                  <a:schemeClr val="bg1">
                    <a:lumMod val="50000"/>
                  </a:schemeClr>
                </a:solidFill>
              </a:rPr>
              <a:t>, hned v úvodu jsme byli nuceni konstatovat, že z důvodu špatně </a:t>
            </a:r>
            <a:r>
              <a:rPr lang="cs-CZ" i="1" dirty="0" smtClean="0">
                <a:solidFill>
                  <a:schemeClr val="bg1">
                    <a:lumMod val="50000"/>
                  </a:schemeClr>
                </a:solidFill>
              </a:rPr>
              <a:t>provedené dokumentace </a:t>
            </a:r>
            <a:r>
              <a:rPr lang="cs-CZ" i="1" dirty="0">
                <a:solidFill>
                  <a:schemeClr val="bg1">
                    <a:lumMod val="50000"/>
                  </a:schemeClr>
                </a:solidFill>
              </a:rPr>
              <a:t>předchozího posudku nemůžeme zaručit, že CD, která byla </a:t>
            </a:r>
            <a:r>
              <a:rPr lang="cs-CZ" i="1" dirty="0" smtClean="0">
                <a:solidFill>
                  <a:schemeClr val="bg1">
                    <a:lumMod val="50000"/>
                  </a:schemeClr>
                </a:solidFill>
              </a:rPr>
              <a:t>předložena k </a:t>
            </a:r>
            <a:r>
              <a:rPr lang="cs-CZ" i="1" dirty="0">
                <a:solidFill>
                  <a:schemeClr val="bg1">
                    <a:lumMod val="50000"/>
                  </a:schemeClr>
                </a:solidFill>
              </a:rPr>
              <a:t>reviznímu zkoumání, jsou stejná jako předmět zkoumání posudku původního. </a:t>
            </a:r>
            <a:r>
              <a:rPr lang="cs-CZ" i="1" dirty="0" smtClean="0">
                <a:solidFill>
                  <a:schemeClr val="bg1">
                    <a:lumMod val="50000"/>
                  </a:schemeClr>
                </a:solidFill>
              </a:rPr>
              <a:t>Důsledky byly </a:t>
            </a:r>
            <a:r>
              <a:rPr lang="cs-CZ" i="1" dirty="0">
                <a:solidFill>
                  <a:schemeClr val="bg1">
                    <a:lumMod val="50000"/>
                  </a:schemeClr>
                </a:solidFill>
              </a:rPr>
              <a:t>značné a došlo až na zpochybnění celého předchozího důkazního řízení.</a:t>
            </a:r>
            <a:r>
              <a:rPr lang="cs-CZ" dirty="0">
                <a:solidFill>
                  <a:schemeClr val="bg1">
                    <a:lumMod val="50000"/>
                  </a:schemeClr>
                </a:solidFill>
              </a:rPr>
              <a:t>“ </a:t>
            </a:r>
          </a:p>
        </p:txBody>
      </p:sp>
      <p:pic>
        <p:nvPicPr>
          <p:cNvPr id="4" name="Obrázek 3"/>
          <p:cNvPicPr>
            <a:picLocks noChangeAspect="1"/>
          </p:cNvPicPr>
          <p:nvPr/>
        </p:nvPicPr>
        <p:blipFill>
          <a:blip r:embed="rId3"/>
          <a:stretch>
            <a:fillRect/>
          </a:stretch>
        </p:blipFill>
        <p:spPr>
          <a:xfrm>
            <a:off x="7992147" y="457199"/>
            <a:ext cx="3848911" cy="962228"/>
          </a:xfrm>
          <a:prstGeom prst="rect">
            <a:avLst/>
          </a:prstGeom>
        </p:spPr>
      </p:pic>
    </p:spTree>
    <p:extLst>
      <p:ext uri="{BB962C8B-B14F-4D97-AF65-F5344CB8AC3E}">
        <p14:creationId xmlns:p14="http://schemas.microsoft.com/office/powerpoint/2010/main" val="34317381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Ochrana</a:t>
            </a:r>
            <a:endParaRPr lang="cs-CZ" dirty="0"/>
          </a:p>
        </p:txBody>
      </p:sp>
      <p:sp>
        <p:nvSpPr>
          <p:cNvPr id="3" name="Zástupný symbol pro obsah 2"/>
          <p:cNvSpPr>
            <a:spLocks noGrp="1"/>
          </p:cNvSpPr>
          <p:nvPr>
            <p:ph idx="1"/>
          </p:nvPr>
        </p:nvSpPr>
        <p:spPr/>
        <p:txBody>
          <a:bodyPr/>
          <a:lstStyle/>
          <a:p>
            <a:pPr marL="0" indent="0">
              <a:buNone/>
            </a:pPr>
            <a:r>
              <a:rPr lang="cs-CZ" dirty="0" err="1" smtClean="0"/>
              <a:t>Chain</a:t>
            </a:r>
            <a:r>
              <a:rPr lang="cs-CZ" dirty="0" smtClean="0"/>
              <a:t> </a:t>
            </a:r>
            <a:r>
              <a:rPr lang="cs-CZ" dirty="0" err="1" smtClean="0"/>
              <a:t>of</a:t>
            </a:r>
            <a:r>
              <a:rPr lang="cs-CZ" dirty="0" smtClean="0"/>
              <a:t> </a:t>
            </a:r>
            <a:r>
              <a:rPr lang="cs-CZ" dirty="0" err="1" smtClean="0"/>
              <a:t>Custody</a:t>
            </a:r>
            <a:r>
              <a:rPr lang="cs-CZ" dirty="0" smtClean="0"/>
              <a:t> – životní </a:t>
            </a:r>
            <a:r>
              <a:rPr lang="pl-PL" dirty="0" smtClean="0"/>
              <a:t>cyklus </a:t>
            </a:r>
            <a:r>
              <a:rPr lang="pl-PL" dirty="0"/>
              <a:t>je doba </a:t>
            </a:r>
            <a:r>
              <a:rPr lang="pl-PL" dirty="0" smtClean="0"/>
              <a:t>začínající zabavením </a:t>
            </a:r>
            <a:r>
              <a:rPr lang="pl-PL" dirty="0"/>
              <a:t>důkazu </a:t>
            </a:r>
            <a:r>
              <a:rPr lang="pl-PL" dirty="0" smtClean="0"/>
              <a:t>a končící jeho předložením </a:t>
            </a:r>
            <a:r>
              <a:rPr lang="pl-PL" dirty="0"/>
              <a:t>u </a:t>
            </a:r>
            <a:r>
              <a:rPr lang="pl-PL" dirty="0" smtClean="0"/>
              <a:t>soudu (+archivace) a po  tuto dobu n</a:t>
            </a:r>
            <a:r>
              <a:rPr lang="cs-CZ" dirty="0" err="1" smtClean="0"/>
              <a:t>esmí</a:t>
            </a:r>
            <a:r>
              <a:rPr lang="cs-CZ" dirty="0" smtClean="0"/>
              <a:t> dojít k žádné změně originálu = zachování integrity dat</a:t>
            </a:r>
          </a:p>
          <a:p>
            <a:pPr marL="0" indent="0">
              <a:buNone/>
            </a:pPr>
            <a:endParaRPr lang="cs-CZ" dirty="0" smtClean="0"/>
          </a:p>
          <a:p>
            <a:pPr marL="0" indent="0">
              <a:buNone/>
            </a:pPr>
            <a:r>
              <a:rPr lang="cs-CZ" dirty="0" smtClean="0"/>
              <a:t>Dokumentování všeho: </a:t>
            </a:r>
          </a:p>
          <a:p>
            <a:r>
              <a:rPr lang="cs-CZ" dirty="0" smtClean="0"/>
              <a:t>Transport (antistatické obaly)</a:t>
            </a:r>
          </a:p>
          <a:p>
            <a:r>
              <a:rPr lang="cs-CZ" dirty="0"/>
              <a:t>K</a:t>
            </a:r>
            <a:r>
              <a:rPr lang="cs-CZ" dirty="0" smtClean="0"/>
              <a:t>de a jak byly důkazy uchovávány</a:t>
            </a:r>
          </a:p>
          <a:p>
            <a:r>
              <a:rPr lang="cs-CZ" dirty="0"/>
              <a:t>Ř</a:t>
            </a:r>
            <a:r>
              <a:rPr lang="cs-CZ" dirty="0" smtClean="0"/>
              <a:t>ízení přístupu k důkazům</a:t>
            </a:r>
          </a:p>
          <a:p>
            <a:r>
              <a:rPr lang="cs-CZ" dirty="0" smtClean="0"/>
              <a:t>Použité nástroje a postupy (sběr, analýza)</a:t>
            </a:r>
          </a:p>
        </p:txBody>
      </p:sp>
      <p:pic>
        <p:nvPicPr>
          <p:cNvPr id="4" name="Obrázek 3"/>
          <p:cNvPicPr>
            <a:picLocks noChangeAspect="1"/>
          </p:cNvPicPr>
          <p:nvPr/>
        </p:nvPicPr>
        <p:blipFill>
          <a:blip r:embed="rId3"/>
          <a:stretch>
            <a:fillRect/>
          </a:stretch>
        </p:blipFill>
        <p:spPr>
          <a:xfrm>
            <a:off x="7992147" y="457199"/>
            <a:ext cx="3848911" cy="962228"/>
          </a:xfrm>
          <a:prstGeom prst="rect">
            <a:avLst/>
          </a:prstGeom>
        </p:spPr>
      </p:pic>
      <p:pic>
        <p:nvPicPr>
          <p:cNvPr id="5" name="Obrázek 4"/>
          <p:cNvPicPr>
            <a:picLocks noChangeAspect="1"/>
          </p:cNvPicPr>
          <p:nvPr/>
        </p:nvPicPr>
        <p:blipFill>
          <a:blip r:embed="rId4"/>
          <a:stretch>
            <a:fillRect/>
          </a:stretch>
        </p:blipFill>
        <p:spPr>
          <a:xfrm>
            <a:off x="7595187" y="3486135"/>
            <a:ext cx="4144779" cy="3089630"/>
          </a:xfrm>
          <a:prstGeom prst="rect">
            <a:avLst/>
          </a:prstGeom>
        </p:spPr>
      </p:pic>
    </p:spTree>
    <p:extLst>
      <p:ext uri="{BB962C8B-B14F-4D97-AF65-F5344CB8AC3E}">
        <p14:creationId xmlns:p14="http://schemas.microsoft.com/office/powerpoint/2010/main" val="232139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Sběr</a:t>
            </a:r>
            <a:endParaRPr lang="cs-CZ" dirty="0"/>
          </a:p>
        </p:txBody>
      </p:sp>
      <p:sp>
        <p:nvSpPr>
          <p:cNvPr id="3" name="Zástupný symbol pro obsah 2"/>
          <p:cNvSpPr>
            <a:spLocks noGrp="1"/>
          </p:cNvSpPr>
          <p:nvPr>
            <p:ph idx="1"/>
          </p:nvPr>
        </p:nvSpPr>
        <p:spPr>
          <a:xfrm>
            <a:off x="838200" y="1511500"/>
            <a:ext cx="10515600" cy="5164721"/>
          </a:xfrm>
        </p:spPr>
        <p:txBody>
          <a:bodyPr>
            <a:normAutofit/>
          </a:bodyPr>
          <a:lstStyle/>
          <a:p>
            <a:pPr marL="0" indent="0">
              <a:buNone/>
            </a:pPr>
            <a:r>
              <a:rPr lang="cs-CZ" dirty="0" smtClean="0"/>
              <a:t>„</a:t>
            </a:r>
            <a:r>
              <a:rPr lang="cs-CZ" i="1" dirty="0" err="1" smtClean="0"/>
              <a:t>Pulling</a:t>
            </a:r>
            <a:r>
              <a:rPr lang="cs-CZ" i="1" dirty="0" smtClean="0"/>
              <a:t> </a:t>
            </a:r>
            <a:r>
              <a:rPr lang="cs-CZ" i="1" dirty="0" err="1" smtClean="0"/>
              <a:t>the</a:t>
            </a:r>
            <a:r>
              <a:rPr lang="cs-CZ" i="1" dirty="0" smtClean="0"/>
              <a:t> </a:t>
            </a:r>
            <a:r>
              <a:rPr lang="cs-CZ" i="1" dirty="0" err="1" smtClean="0"/>
              <a:t>plug</a:t>
            </a:r>
            <a:r>
              <a:rPr lang="cs-CZ" i="1" dirty="0"/>
              <a:t> </a:t>
            </a:r>
            <a:r>
              <a:rPr lang="cs-CZ" i="1" dirty="0" err="1" smtClean="0"/>
              <a:t>or</a:t>
            </a:r>
            <a:r>
              <a:rPr lang="cs-CZ" i="1" dirty="0" smtClean="0"/>
              <a:t> not???“</a:t>
            </a:r>
          </a:p>
          <a:p>
            <a:pPr marL="0" indent="0">
              <a:buNone/>
            </a:pPr>
            <a:endParaRPr lang="cs-CZ" dirty="0" smtClean="0"/>
          </a:p>
          <a:p>
            <a:pPr marL="0" indent="0">
              <a:buNone/>
            </a:pPr>
            <a:r>
              <a:rPr lang="cs-CZ" dirty="0" smtClean="0"/>
              <a:t>Pořadí </a:t>
            </a:r>
            <a:r>
              <a:rPr lang="cs-CZ" dirty="0"/>
              <a:t>volatility digitálních </a:t>
            </a:r>
            <a:r>
              <a:rPr lang="cs-CZ" dirty="0" smtClean="0"/>
              <a:t>důkazů:</a:t>
            </a:r>
          </a:p>
          <a:p>
            <a:pPr marL="0" indent="0">
              <a:buNone/>
            </a:pPr>
            <a:r>
              <a:rPr lang="cs-CZ" dirty="0" smtClean="0"/>
              <a:t>1</a:t>
            </a:r>
            <a:r>
              <a:rPr lang="cs-CZ" dirty="0"/>
              <a:t>. CPU, </a:t>
            </a:r>
            <a:r>
              <a:rPr lang="cs-CZ" dirty="0" err="1"/>
              <a:t>cache</a:t>
            </a:r>
            <a:r>
              <a:rPr lang="cs-CZ" dirty="0"/>
              <a:t> a obsah registrů</a:t>
            </a:r>
          </a:p>
          <a:p>
            <a:pPr marL="0" indent="0">
              <a:buNone/>
            </a:pPr>
            <a:r>
              <a:rPr lang="cs-CZ" dirty="0"/>
              <a:t>2. Směrovací tabulka, ARP </a:t>
            </a:r>
            <a:r>
              <a:rPr lang="cs-CZ" dirty="0" err="1"/>
              <a:t>cache</a:t>
            </a:r>
            <a:r>
              <a:rPr lang="cs-CZ" dirty="0"/>
              <a:t>, tabulka procesů, statistika jádra</a:t>
            </a:r>
          </a:p>
          <a:p>
            <a:pPr marL="0" indent="0">
              <a:buNone/>
            </a:pPr>
            <a:r>
              <a:rPr lang="cs-CZ" dirty="0"/>
              <a:t>3. Operační paměť</a:t>
            </a:r>
          </a:p>
          <a:p>
            <a:pPr marL="0" indent="0">
              <a:buNone/>
            </a:pPr>
            <a:r>
              <a:rPr lang="cs-CZ" dirty="0"/>
              <a:t>4. Dočasný souborový systém / swap</a:t>
            </a:r>
          </a:p>
          <a:p>
            <a:pPr marL="0" indent="0">
              <a:buNone/>
            </a:pPr>
            <a:r>
              <a:rPr lang="pt-BR" dirty="0"/>
              <a:t>5. Data na pevném disku</a:t>
            </a:r>
          </a:p>
          <a:p>
            <a:pPr marL="0" indent="0">
              <a:buNone/>
            </a:pPr>
            <a:r>
              <a:rPr lang="pt-BR" dirty="0"/>
              <a:t>6. Data na archivním </a:t>
            </a:r>
            <a:r>
              <a:rPr lang="pt-BR" dirty="0" smtClean="0"/>
              <a:t>médiu</a:t>
            </a:r>
            <a:endParaRPr lang="cs-CZ" dirty="0" smtClean="0"/>
          </a:p>
          <a:p>
            <a:pPr marL="0" indent="0">
              <a:buNone/>
            </a:pPr>
            <a:r>
              <a:rPr lang="cs-CZ" dirty="0" smtClean="0"/>
              <a:t>+ </a:t>
            </a:r>
            <a:r>
              <a:rPr lang="cs-CZ" dirty="0" err="1" smtClean="0"/>
              <a:t>flesh</a:t>
            </a:r>
            <a:r>
              <a:rPr lang="cs-CZ" dirty="0" smtClean="0"/>
              <a:t> disky, SD karty, </a:t>
            </a:r>
            <a:r>
              <a:rPr lang="cs-CZ" dirty="0" err="1" smtClean="0"/>
              <a:t>IoT</a:t>
            </a:r>
            <a:r>
              <a:rPr lang="cs-CZ" dirty="0" smtClean="0"/>
              <a:t>,…</a:t>
            </a:r>
            <a:endParaRPr lang="cs-CZ" dirty="0"/>
          </a:p>
        </p:txBody>
      </p:sp>
      <p:pic>
        <p:nvPicPr>
          <p:cNvPr id="4" name="Obrázek 3"/>
          <p:cNvPicPr>
            <a:picLocks noChangeAspect="1"/>
          </p:cNvPicPr>
          <p:nvPr/>
        </p:nvPicPr>
        <p:blipFill>
          <a:blip r:embed="rId3"/>
          <a:stretch>
            <a:fillRect/>
          </a:stretch>
        </p:blipFill>
        <p:spPr>
          <a:xfrm>
            <a:off x="7992147" y="457199"/>
            <a:ext cx="3848911" cy="962228"/>
          </a:xfrm>
          <a:prstGeom prst="rect">
            <a:avLst/>
          </a:prstGeom>
        </p:spPr>
      </p:pic>
      <p:sp>
        <p:nvSpPr>
          <p:cNvPr id="5" name="TextovéPole 4"/>
          <p:cNvSpPr txBox="1"/>
          <p:nvPr/>
        </p:nvSpPr>
        <p:spPr>
          <a:xfrm>
            <a:off x="8303046" y="5745817"/>
            <a:ext cx="3888954" cy="584775"/>
          </a:xfrm>
          <a:prstGeom prst="rect">
            <a:avLst/>
          </a:prstGeom>
          <a:noFill/>
        </p:spPr>
        <p:txBody>
          <a:bodyPr wrap="square" rtlCol="0">
            <a:spAutoFit/>
          </a:bodyPr>
          <a:lstStyle/>
          <a:p>
            <a:r>
              <a:rPr lang="cs-CZ" sz="3200" dirty="0" smtClean="0">
                <a:solidFill>
                  <a:schemeClr val="accent5"/>
                </a:solidFill>
              </a:rPr>
              <a:t>+ dokumentace!!!</a:t>
            </a:r>
            <a:endParaRPr lang="cs-CZ" sz="3200" dirty="0">
              <a:solidFill>
                <a:schemeClr val="accent5"/>
              </a:solidFill>
            </a:endParaRPr>
          </a:p>
        </p:txBody>
      </p:sp>
    </p:spTree>
    <p:extLst>
      <p:ext uri="{BB962C8B-B14F-4D97-AF65-F5344CB8AC3E}">
        <p14:creationId xmlns:p14="http://schemas.microsoft.com/office/powerpoint/2010/main" val="36536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Plán výuky</a:t>
            </a:r>
            <a:endParaRPr lang="cs-CZ" dirty="0"/>
          </a:p>
        </p:txBody>
      </p:sp>
      <p:sp>
        <p:nvSpPr>
          <p:cNvPr id="3" name="Zástupný symbol pro obsah 2"/>
          <p:cNvSpPr>
            <a:spLocks noGrp="1"/>
          </p:cNvSpPr>
          <p:nvPr>
            <p:ph idx="1"/>
          </p:nvPr>
        </p:nvSpPr>
        <p:spPr/>
        <p:txBody>
          <a:bodyPr/>
          <a:lstStyle/>
          <a:p>
            <a:r>
              <a:rPr lang="cs-CZ" dirty="0" smtClean="0"/>
              <a:t>Exkurze VP OKTE (SC Praha, 4.10., </a:t>
            </a:r>
            <a:r>
              <a:rPr lang="cs-CZ" dirty="0"/>
              <a:t>6:00 odjezd Brno (</a:t>
            </a:r>
            <a:r>
              <a:rPr lang="cs-CZ" dirty="0" smtClean="0"/>
              <a:t>KČP), kdo, co tam, strava, do kdy)</a:t>
            </a:r>
          </a:p>
          <a:p>
            <a:r>
              <a:rPr lang="cs-CZ" dirty="0" smtClean="0"/>
              <a:t>Lektoři (VZ, </a:t>
            </a:r>
            <a:r>
              <a:rPr lang="cs-CZ" dirty="0" err="1" smtClean="0"/>
              <a:t>Cyweta</a:t>
            </a:r>
            <a:r>
              <a:rPr lang="cs-CZ" dirty="0" smtClean="0"/>
              <a:t>, RAC, </a:t>
            </a:r>
            <a:r>
              <a:rPr lang="cs-CZ" dirty="0" err="1" smtClean="0"/>
              <a:t>Check</a:t>
            </a:r>
            <a:r>
              <a:rPr lang="cs-CZ" dirty="0" smtClean="0"/>
              <a:t> Point)</a:t>
            </a:r>
          </a:p>
          <a:p>
            <a:endParaRPr lang="cs-CZ" dirty="0"/>
          </a:p>
          <a:p>
            <a:r>
              <a:rPr lang="cs-CZ" dirty="0" err="1" smtClean="0">
                <a:hlinkClick r:id="rId2"/>
              </a:rPr>
              <a:t>Moodle</a:t>
            </a:r>
            <a:r>
              <a:rPr lang="cs-CZ" dirty="0" smtClean="0">
                <a:hlinkClick r:id="rId2"/>
              </a:rPr>
              <a:t> </a:t>
            </a:r>
            <a:r>
              <a:rPr lang="cs-CZ" dirty="0" smtClean="0">
                <a:hlinkClick r:id="rId2"/>
              </a:rPr>
              <a:t>- Forenzní analýza 25-5KB ZS </a:t>
            </a:r>
            <a:endParaRPr lang="cs-CZ" dirty="0" smtClean="0"/>
          </a:p>
          <a:p>
            <a:endParaRPr lang="cs-CZ" dirty="0" smtClean="0"/>
          </a:p>
          <a:p>
            <a:endParaRPr lang="cs-CZ" dirty="0"/>
          </a:p>
        </p:txBody>
      </p:sp>
    </p:spTree>
    <p:extLst>
      <p:ext uri="{BB962C8B-B14F-4D97-AF65-F5344CB8AC3E}">
        <p14:creationId xmlns:p14="http://schemas.microsoft.com/office/powerpoint/2010/main" val="19739848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Nestálé (</a:t>
            </a:r>
            <a:r>
              <a:rPr lang="cs-CZ" dirty="0" err="1" smtClean="0"/>
              <a:t>volatile</a:t>
            </a:r>
            <a:r>
              <a:rPr lang="cs-CZ" dirty="0" smtClean="0"/>
              <a:t>) důkazy</a:t>
            </a:r>
            <a:endParaRPr lang="cs-CZ" dirty="0"/>
          </a:p>
        </p:txBody>
      </p:sp>
      <p:sp>
        <p:nvSpPr>
          <p:cNvPr id="3" name="Zástupný symbol pro obsah 2"/>
          <p:cNvSpPr>
            <a:spLocks noGrp="1"/>
          </p:cNvSpPr>
          <p:nvPr>
            <p:ph idx="1"/>
          </p:nvPr>
        </p:nvSpPr>
        <p:spPr/>
        <p:txBody>
          <a:bodyPr/>
          <a:lstStyle/>
          <a:p>
            <a:r>
              <a:rPr lang="cs-CZ" dirty="0" smtClean="0"/>
              <a:t>Systémový čas</a:t>
            </a:r>
          </a:p>
          <a:p>
            <a:r>
              <a:rPr lang="cs-CZ" dirty="0" smtClean="0"/>
              <a:t>Informace o procesech</a:t>
            </a:r>
          </a:p>
          <a:p>
            <a:r>
              <a:rPr lang="cs-CZ" dirty="0" smtClean="0"/>
              <a:t>Otevřené soubory</a:t>
            </a:r>
          </a:p>
          <a:p>
            <a:r>
              <a:rPr lang="cs-CZ" dirty="0" smtClean="0"/>
              <a:t>Informace o síťových připojeních</a:t>
            </a:r>
          </a:p>
          <a:p>
            <a:r>
              <a:rPr lang="cs-CZ" dirty="0" smtClean="0"/>
              <a:t>Data v operační paměti</a:t>
            </a:r>
          </a:p>
          <a:p>
            <a:r>
              <a:rPr lang="cs-CZ" dirty="0" smtClean="0"/>
              <a:t>Data ve schránce (CTRL+V)</a:t>
            </a:r>
          </a:p>
          <a:p>
            <a:r>
              <a:rPr lang="cs-CZ" dirty="0" smtClean="0"/>
              <a:t>Informace o službách</a:t>
            </a:r>
          </a:p>
          <a:p>
            <a:r>
              <a:rPr lang="cs-CZ" dirty="0" smtClean="0"/>
              <a:t>Historie příkazové řádky</a:t>
            </a:r>
          </a:p>
        </p:txBody>
      </p:sp>
    </p:spTree>
    <p:extLst>
      <p:ext uri="{BB962C8B-B14F-4D97-AF65-F5344CB8AC3E}">
        <p14:creationId xmlns:p14="http://schemas.microsoft.com/office/powerpoint/2010/main" val="36431075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ázek 5"/>
          <p:cNvPicPr>
            <a:picLocks noChangeAspect="1"/>
          </p:cNvPicPr>
          <p:nvPr/>
        </p:nvPicPr>
        <p:blipFill>
          <a:blip r:embed="rId3"/>
          <a:stretch>
            <a:fillRect/>
          </a:stretch>
        </p:blipFill>
        <p:spPr>
          <a:xfrm>
            <a:off x="4917266" y="2982276"/>
            <a:ext cx="3807783" cy="3329624"/>
          </a:xfrm>
          <a:prstGeom prst="rect">
            <a:avLst/>
          </a:prstGeom>
        </p:spPr>
      </p:pic>
      <p:sp>
        <p:nvSpPr>
          <p:cNvPr id="2" name="Nadpis 1"/>
          <p:cNvSpPr>
            <a:spLocks noGrp="1"/>
          </p:cNvSpPr>
          <p:nvPr>
            <p:ph type="title"/>
          </p:nvPr>
        </p:nvSpPr>
        <p:spPr/>
        <p:txBody>
          <a:bodyPr/>
          <a:lstStyle/>
          <a:p>
            <a:r>
              <a:rPr lang="cs-CZ" dirty="0" smtClean="0"/>
              <a:t>Stálé (non-</a:t>
            </a:r>
            <a:r>
              <a:rPr lang="cs-CZ" dirty="0" err="1" smtClean="0"/>
              <a:t>volatile</a:t>
            </a:r>
            <a:r>
              <a:rPr lang="cs-CZ" dirty="0" smtClean="0"/>
              <a:t>) důkazy</a:t>
            </a:r>
            <a:endParaRPr lang="cs-CZ" dirty="0"/>
          </a:p>
        </p:txBody>
      </p:sp>
      <p:sp>
        <p:nvSpPr>
          <p:cNvPr id="3" name="Zástupný symbol pro obsah 2"/>
          <p:cNvSpPr>
            <a:spLocks noGrp="1"/>
          </p:cNvSpPr>
          <p:nvPr>
            <p:ph idx="1"/>
          </p:nvPr>
        </p:nvSpPr>
        <p:spPr/>
        <p:txBody>
          <a:bodyPr/>
          <a:lstStyle/>
          <a:p>
            <a:r>
              <a:rPr lang="cs-CZ" dirty="0" smtClean="0"/>
              <a:t>Volné místo na disku (</a:t>
            </a:r>
            <a:r>
              <a:rPr lang="cs-CZ" dirty="0" err="1" smtClean="0"/>
              <a:t>slack</a:t>
            </a:r>
            <a:r>
              <a:rPr lang="cs-CZ" dirty="0" smtClean="0"/>
              <a:t> </a:t>
            </a:r>
            <a:r>
              <a:rPr lang="cs-CZ" dirty="0" err="1" smtClean="0"/>
              <a:t>space</a:t>
            </a:r>
            <a:r>
              <a:rPr lang="cs-CZ" dirty="0" smtClean="0"/>
              <a:t>)</a:t>
            </a:r>
          </a:p>
          <a:p>
            <a:r>
              <a:rPr lang="cs-CZ" dirty="0" smtClean="0"/>
              <a:t>Skryté soubory</a:t>
            </a:r>
          </a:p>
          <a:p>
            <a:r>
              <a:rPr lang="cs-CZ" dirty="0" smtClean="0"/>
              <a:t>Nealokované clustery na disku</a:t>
            </a:r>
          </a:p>
          <a:p>
            <a:r>
              <a:rPr lang="cs-CZ" dirty="0" smtClean="0"/>
              <a:t>Nepoužité oddíly</a:t>
            </a:r>
          </a:p>
          <a:p>
            <a:r>
              <a:rPr lang="cs-CZ" dirty="0"/>
              <a:t>S</a:t>
            </a:r>
            <a:r>
              <a:rPr lang="en-US" dirty="0" err="1" smtClean="0"/>
              <a:t>wap</a:t>
            </a:r>
            <a:r>
              <a:rPr lang="en-US" dirty="0" smtClean="0"/>
              <a:t> </a:t>
            </a:r>
            <a:r>
              <a:rPr lang="en-US" dirty="0"/>
              <a:t>file </a:t>
            </a:r>
            <a:r>
              <a:rPr lang="cs-CZ" dirty="0" smtClean="0"/>
              <a:t>(paging </a:t>
            </a:r>
            <a:r>
              <a:rPr lang="cs-CZ" dirty="0" err="1" smtClean="0"/>
              <a:t>file</a:t>
            </a:r>
            <a:r>
              <a:rPr lang="cs-CZ" dirty="0" smtClean="0"/>
              <a:t>)</a:t>
            </a:r>
          </a:p>
          <a:p>
            <a:r>
              <a:rPr lang="cs-CZ" dirty="0" smtClean="0"/>
              <a:t>Registry</a:t>
            </a:r>
          </a:p>
          <a:p>
            <a:r>
              <a:rPr lang="cs-CZ" dirty="0" smtClean="0"/>
              <a:t>Logy</a:t>
            </a:r>
          </a:p>
          <a:p>
            <a:endParaRPr lang="cs-CZ" dirty="0"/>
          </a:p>
        </p:txBody>
      </p:sp>
      <p:pic>
        <p:nvPicPr>
          <p:cNvPr id="4" name="Obráze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239" y="1007584"/>
            <a:ext cx="3469561" cy="1677939"/>
          </a:xfrm>
          <a:prstGeom prst="rect">
            <a:avLst/>
          </a:prstGeom>
        </p:spPr>
      </p:pic>
      <p:pic>
        <p:nvPicPr>
          <p:cNvPr id="7" name="Obrázek 6"/>
          <p:cNvPicPr>
            <a:picLocks noChangeAspect="1"/>
          </p:cNvPicPr>
          <p:nvPr/>
        </p:nvPicPr>
        <p:blipFill>
          <a:blip r:embed="rId5"/>
          <a:stretch>
            <a:fillRect/>
          </a:stretch>
        </p:blipFill>
        <p:spPr>
          <a:xfrm>
            <a:off x="9017023" y="4409268"/>
            <a:ext cx="2746830" cy="2199385"/>
          </a:xfrm>
          <a:prstGeom prst="rect">
            <a:avLst/>
          </a:prstGeom>
        </p:spPr>
      </p:pic>
    </p:spTree>
    <p:extLst>
      <p:ext uri="{BB962C8B-B14F-4D97-AF65-F5344CB8AC3E}">
        <p14:creationId xmlns:p14="http://schemas.microsoft.com/office/powerpoint/2010/main" val="146269104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3600" dirty="0" smtClean="0">
                <a:solidFill>
                  <a:prstClr val="black"/>
                </a:solidFill>
                <a:latin typeface="Calibri" panose="020F0502020204030204"/>
                <a:ea typeface="+mn-ea"/>
                <a:cs typeface="+mn-cs"/>
              </a:rPr>
              <a:t>Záměrné skrývání</a:t>
            </a:r>
            <a:endParaRPr lang="cs-CZ" sz="6000" dirty="0"/>
          </a:p>
        </p:txBody>
      </p:sp>
      <p:sp>
        <p:nvSpPr>
          <p:cNvPr id="3" name="Zástupný symbol pro obsah 2"/>
          <p:cNvSpPr>
            <a:spLocks noGrp="1"/>
          </p:cNvSpPr>
          <p:nvPr>
            <p:ph idx="1"/>
          </p:nvPr>
        </p:nvSpPr>
        <p:spPr/>
        <p:txBody>
          <a:bodyPr>
            <a:normAutofit/>
          </a:bodyPr>
          <a:lstStyle/>
          <a:p>
            <a:pPr marL="0" indent="0">
              <a:buNone/>
            </a:pPr>
            <a:r>
              <a:rPr lang="cs-CZ" dirty="0" smtClean="0"/>
              <a:t>Informace mohou být ukryté:</a:t>
            </a:r>
          </a:p>
          <a:p>
            <a:pPr lvl="1"/>
            <a:r>
              <a:rPr lang="cs-CZ" dirty="0" smtClean="0"/>
              <a:t>přenosná </a:t>
            </a:r>
            <a:r>
              <a:rPr lang="cs-CZ" dirty="0"/>
              <a:t>média ponechaná v blízkosti zařízení, </a:t>
            </a:r>
            <a:endParaRPr lang="cs-CZ" dirty="0" smtClean="0"/>
          </a:p>
          <a:p>
            <a:pPr lvl="1"/>
            <a:r>
              <a:rPr lang="cs-CZ" dirty="0" smtClean="0"/>
              <a:t>úložiště firmwaru </a:t>
            </a:r>
            <a:r>
              <a:rPr lang="cs-CZ" dirty="0"/>
              <a:t>na základní </a:t>
            </a:r>
            <a:r>
              <a:rPr lang="cs-CZ" dirty="0" smtClean="0"/>
              <a:t>desce, </a:t>
            </a:r>
          </a:p>
          <a:p>
            <a:pPr lvl="1"/>
            <a:r>
              <a:rPr lang="cs-CZ" dirty="0" smtClean="0"/>
              <a:t>grafická karta,</a:t>
            </a:r>
          </a:p>
          <a:p>
            <a:pPr lvl="1"/>
            <a:r>
              <a:rPr lang="cs-CZ" dirty="0"/>
              <a:t>b</a:t>
            </a:r>
            <a:r>
              <a:rPr lang="cs-CZ" dirty="0" smtClean="0"/>
              <a:t>ěžně nezobrazovaných částech pevných disků (</a:t>
            </a:r>
            <a:r>
              <a:rPr lang="cs-CZ" dirty="0" err="1" smtClean="0"/>
              <a:t>unallocated</a:t>
            </a:r>
            <a:r>
              <a:rPr lang="cs-CZ" dirty="0" smtClean="0"/>
              <a:t>)</a:t>
            </a:r>
            <a:endParaRPr lang="cs-CZ" dirty="0"/>
          </a:p>
        </p:txBody>
      </p:sp>
    </p:spTree>
    <p:extLst>
      <p:ext uri="{BB962C8B-B14F-4D97-AF65-F5344CB8AC3E}">
        <p14:creationId xmlns:p14="http://schemas.microsoft.com/office/powerpoint/2010/main" val="4705532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dirty="0" smtClean="0"/>
              <a:t>Flash paměť</a:t>
            </a:r>
            <a:endParaRPr lang="cs-CZ" dirty="0"/>
          </a:p>
        </p:txBody>
      </p:sp>
      <p:sp>
        <p:nvSpPr>
          <p:cNvPr id="3" name="Zástupný symbol pro obsah 2"/>
          <p:cNvSpPr>
            <a:spLocks noGrp="1"/>
          </p:cNvSpPr>
          <p:nvPr>
            <p:ph idx="1"/>
          </p:nvPr>
        </p:nvSpPr>
        <p:spPr/>
        <p:txBody>
          <a:bodyPr/>
          <a:lstStyle/>
          <a:p>
            <a:r>
              <a:rPr lang="cs-CZ" dirty="0" smtClean="0"/>
              <a:t>SSD</a:t>
            </a:r>
          </a:p>
          <a:p>
            <a:r>
              <a:rPr lang="cs-CZ" dirty="0" smtClean="0"/>
              <a:t>Flash disky</a:t>
            </a:r>
          </a:p>
          <a:p>
            <a:r>
              <a:rPr lang="cs-CZ" dirty="0" smtClean="0"/>
              <a:t>SD karty</a:t>
            </a:r>
          </a:p>
          <a:p>
            <a:endParaRPr lang="cs-CZ" dirty="0"/>
          </a:p>
          <a:p>
            <a:r>
              <a:rPr lang="cs-CZ" dirty="0"/>
              <a:t>Aby mohlo dojít k zápisu nových dat</a:t>
            </a:r>
            <a:r>
              <a:rPr lang="cs-CZ" dirty="0" smtClean="0"/>
              <a:t>, každý </a:t>
            </a:r>
            <a:r>
              <a:rPr lang="cs-CZ" dirty="0"/>
              <a:t>blok musí být nejdříve vymazán, a to i v případě, kdy přepisujeme pouze </a:t>
            </a:r>
            <a:r>
              <a:rPr lang="cs-CZ" dirty="0" smtClean="0"/>
              <a:t>jeho malou </a:t>
            </a:r>
            <a:r>
              <a:rPr lang="cs-CZ" dirty="0"/>
              <a:t>část</a:t>
            </a:r>
            <a:r>
              <a:rPr lang="cs-CZ" dirty="0" smtClean="0"/>
              <a:t>.</a:t>
            </a:r>
          </a:p>
          <a:p>
            <a:r>
              <a:rPr lang="cs-CZ" dirty="0" smtClean="0"/>
              <a:t>Metody prodlužování životnosti paměťových buněk (např. TRIM) = komplikace DFA</a:t>
            </a:r>
          </a:p>
          <a:p>
            <a:endParaRPr lang="cs-CZ" dirty="0"/>
          </a:p>
          <a:p>
            <a:endParaRPr lang="cs-CZ" dirty="0"/>
          </a:p>
        </p:txBody>
      </p:sp>
    </p:spTree>
    <p:extLst>
      <p:ext uri="{BB962C8B-B14F-4D97-AF65-F5344CB8AC3E}">
        <p14:creationId xmlns:p14="http://schemas.microsoft.com/office/powerpoint/2010/main" val="9141263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838200" y="365125"/>
            <a:ext cx="10515600" cy="1044575"/>
          </a:xfrm>
        </p:spPr>
        <p:txBody>
          <a:bodyPr/>
          <a:lstStyle/>
          <a:p>
            <a:r>
              <a:rPr lang="cs-CZ" dirty="0" smtClean="0"/>
              <a:t>Sběr – správný postup</a:t>
            </a:r>
            <a:endParaRPr lang="cs-CZ" dirty="0"/>
          </a:p>
        </p:txBody>
      </p:sp>
      <p:sp>
        <p:nvSpPr>
          <p:cNvPr id="3" name="Zástupný symbol pro obsah 2"/>
          <p:cNvSpPr>
            <a:spLocks noGrp="1"/>
          </p:cNvSpPr>
          <p:nvPr>
            <p:ph idx="1"/>
          </p:nvPr>
        </p:nvSpPr>
        <p:spPr>
          <a:xfrm>
            <a:off x="838199" y="1511500"/>
            <a:ext cx="10905781" cy="5252857"/>
          </a:xfrm>
        </p:spPr>
        <p:txBody>
          <a:bodyPr>
            <a:normAutofit fontScale="85000" lnSpcReduction="20000"/>
          </a:bodyPr>
          <a:lstStyle/>
          <a:p>
            <a:pPr marL="0" indent="0">
              <a:buNone/>
            </a:pPr>
            <a:r>
              <a:rPr lang="cs-CZ" dirty="0" smtClean="0"/>
              <a:t>1. Pořídit </a:t>
            </a:r>
            <a:r>
              <a:rPr lang="cs-CZ" dirty="0"/>
              <a:t>fotografie počítače a souvisejícího prostředí</a:t>
            </a:r>
          </a:p>
          <a:p>
            <a:pPr marL="0" indent="0">
              <a:buNone/>
            </a:pPr>
            <a:r>
              <a:rPr lang="cs-CZ" dirty="0"/>
              <a:t>2. Pokud je počítač vypnutý, nezapínat</a:t>
            </a:r>
          </a:p>
          <a:p>
            <a:pPr marL="0" indent="0">
              <a:buNone/>
            </a:pPr>
            <a:r>
              <a:rPr lang="cs-CZ" dirty="0"/>
              <a:t>3. Pokud je počítač zapnutý, pořídit fotografie stavu obrazovky</a:t>
            </a:r>
          </a:p>
          <a:p>
            <a:pPr marL="0" indent="0">
              <a:buNone/>
            </a:pPr>
            <a:r>
              <a:rPr lang="cs-CZ" dirty="0"/>
              <a:t>4. Shromáždit živá dat (obsah operační paměti, stav síťových připojení aj.)</a:t>
            </a:r>
          </a:p>
          <a:p>
            <a:pPr marL="0" indent="0">
              <a:buNone/>
            </a:pPr>
            <a:r>
              <a:rPr lang="cs-CZ" dirty="0"/>
              <a:t>5. Pokud je disk šifrovaný, je potřeba udělat logický obraz disku</a:t>
            </a:r>
          </a:p>
          <a:p>
            <a:pPr marL="0" indent="0">
              <a:buNone/>
            </a:pPr>
            <a:r>
              <a:rPr lang="cs-CZ" dirty="0"/>
              <a:t>6. Odpojit přístroj od napájení, popř. vyjmout baterii</a:t>
            </a:r>
          </a:p>
          <a:p>
            <a:pPr marL="0" indent="0">
              <a:buNone/>
            </a:pPr>
            <a:r>
              <a:rPr lang="cs-CZ" dirty="0"/>
              <a:t>7. Vytvořit schéma a označit kabely</a:t>
            </a:r>
          </a:p>
          <a:p>
            <a:pPr marL="0" indent="0">
              <a:buNone/>
            </a:pPr>
            <a:r>
              <a:rPr lang="cs-CZ" dirty="0"/>
              <a:t>8. Zdokumentovat informace o zařízení (sériové číslo, typ aj.)</a:t>
            </a:r>
          </a:p>
          <a:p>
            <a:pPr marL="0" indent="0">
              <a:buNone/>
            </a:pPr>
            <a:r>
              <a:rPr lang="cs-CZ" dirty="0"/>
              <a:t>9. Pořídit forenzní kopie disků ověřeným způsobem</a:t>
            </a:r>
          </a:p>
          <a:p>
            <a:pPr marL="0" indent="0">
              <a:buNone/>
            </a:pPr>
            <a:r>
              <a:rPr lang="cs-CZ" dirty="0"/>
              <a:t>10. Sbalit všechny komponenty (použít ochranné prostředky, např. antistatické obaly)</a:t>
            </a:r>
          </a:p>
          <a:p>
            <a:pPr marL="0" indent="0">
              <a:buNone/>
            </a:pPr>
            <a:r>
              <a:rPr lang="cs-CZ" dirty="0"/>
              <a:t>11. Vytvořit forenzní kopie všech ostatních paměťových médií a zabalit originály</a:t>
            </a:r>
          </a:p>
          <a:p>
            <a:pPr marL="0" indent="0">
              <a:buNone/>
            </a:pPr>
            <a:r>
              <a:rPr lang="cs-CZ" dirty="0"/>
              <a:t>12. Zajistit ochranu zařízení proti potencionálnímu zničení</a:t>
            </a:r>
          </a:p>
          <a:p>
            <a:pPr marL="0" indent="0">
              <a:buNone/>
            </a:pPr>
            <a:r>
              <a:rPr lang="cs-CZ" dirty="0"/>
              <a:t>13. Zdokumentovat všechny kroky během zabavování</a:t>
            </a:r>
          </a:p>
        </p:txBody>
      </p:sp>
    </p:spTree>
    <p:extLst>
      <p:ext uri="{BB962C8B-B14F-4D97-AF65-F5344CB8AC3E}">
        <p14:creationId xmlns:p14="http://schemas.microsoft.com/office/powerpoint/2010/main" val="381077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rázek 3"/>
          <p:cNvPicPr>
            <a:picLocks noChangeAspect="1"/>
          </p:cNvPicPr>
          <p:nvPr/>
        </p:nvPicPr>
        <p:blipFill>
          <a:blip r:embed="rId3"/>
          <a:stretch>
            <a:fillRect/>
          </a:stretch>
        </p:blipFill>
        <p:spPr>
          <a:xfrm>
            <a:off x="9039226" y="3630134"/>
            <a:ext cx="2800350" cy="1288374"/>
          </a:xfrm>
          <a:prstGeom prst="rect">
            <a:avLst/>
          </a:prstGeom>
        </p:spPr>
      </p:pic>
      <p:sp>
        <p:nvSpPr>
          <p:cNvPr id="2" name="Nadpis 1"/>
          <p:cNvSpPr>
            <a:spLocks noGrp="1"/>
          </p:cNvSpPr>
          <p:nvPr>
            <p:ph type="title"/>
          </p:nvPr>
        </p:nvSpPr>
        <p:spPr>
          <a:xfrm>
            <a:off x="838200" y="781049"/>
            <a:ext cx="10515600" cy="628651"/>
          </a:xfrm>
        </p:spPr>
        <p:txBody>
          <a:bodyPr>
            <a:normAutofit fontScale="90000"/>
          </a:bodyPr>
          <a:lstStyle/>
          <a:p>
            <a:r>
              <a:rPr lang="cs-CZ" dirty="0" smtClean="0"/>
              <a:t>Forenzní kopie</a:t>
            </a:r>
            <a:br>
              <a:rPr lang="cs-CZ" dirty="0" smtClean="0"/>
            </a:br>
            <a:endParaRPr lang="cs-CZ" dirty="0"/>
          </a:p>
        </p:txBody>
      </p:sp>
      <p:sp>
        <p:nvSpPr>
          <p:cNvPr id="3" name="Zástupný symbol pro obsah 2"/>
          <p:cNvSpPr>
            <a:spLocks noGrp="1"/>
          </p:cNvSpPr>
          <p:nvPr>
            <p:ph idx="1"/>
          </p:nvPr>
        </p:nvSpPr>
        <p:spPr>
          <a:xfrm>
            <a:off x="838200" y="1514475"/>
            <a:ext cx="11182350" cy="5124450"/>
          </a:xfrm>
        </p:spPr>
        <p:txBody>
          <a:bodyPr>
            <a:normAutofit/>
          </a:bodyPr>
          <a:lstStyle/>
          <a:p>
            <a:r>
              <a:rPr lang="cs-CZ" dirty="0" err="1" smtClean="0"/>
              <a:t>Write</a:t>
            </a:r>
            <a:r>
              <a:rPr lang="cs-CZ" dirty="0" smtClean="0"/>
              <a:t> </a:t>
            </a:r>
            <a:r>
              <a:rPr lang="cs-CZ" dirty="0" err="1" smtClean="0"/>
              <a:t>Blocker</a:t>
            </a:r>
            <a:endParaRPr lang="cs-CZ" dirty="0" smtClean="0"/>
          </a:p>
          <a:p>
            <a:r>
              <a:rPr lang="cs-CZ" dirty="0" smtClean="0"/>
              <a:t>Specializovaný SW (FTK </a:t>
            </a:r>
            <a:r>
              <a:rPr lang="cs-CZ" dirty="0" err="1" smtClean="0"/>
              <a:t>Imager</a:t>
            </a:r>
            <a:r>
              <a:rPr lang="cs-CZ" dirty="0" smtClean="0"/>
              <a:t>, </a:t>
            </a:r>
            <a:r>
              <a:rPr lang="cs-CZ" dirty="0" err="1" smtClean="0"/>
              <a:t>dd</a:t>
            </a:r>
            <a:r>
              <a:rPr lang="cs-CZ" dirty="0" smtClean="0"/>
              <a:t>)</a:t>
            </a:r>
          </a:p>
          <a:p>
            <a:r>
              <a:rPr lang="cs-CZ" dirty="0" err="1" smtClean="0"/>
              <a:t>Win</a:t>
            </a:r>
            <a:r>
              <a:rPr lang="cs-CZ" dirty="0" smtClean="0"/>
              <a:t> - nastavením registru pro „</a:t>
            </a:r>
            <a:r>
              <a:rPr lang="cs-CZ" dirty="0" err="1" smtClean="0"/>
              <a:t>StorageDevicePolicies</a:t>
            </a:r>
            <a:r>
              <a:rPr lang="cs-CZ" dirty="0" smtClean="0"/>
              <a:t>“ „</a:t>
            </a:r>
            <a:r>
              <a:rPr lang="cs-CZ" dirty="0" err="1"/>
              <a:t>WriteProtect</a:t>
            </a:r>
            <a:r>
              <a:rPr lang="cs-CZ" dirty="0"/>
              <a:t>“ na hodnotu </a:t>
            </a:r>
            <a:r>
              <a:rPr lang="cs-CZ" dirty="0" smtClean="0"/>
              <a:t>1 (</a:t>
            </a:r>
            <a:r>
              <a:rPr lang="en-US" i="1" dirty="0" smtClean="0"/>
              <a:t>read-only </a:t>
            </a:r>
            <a:r>
              <a:rPr lang="en-US" dirty="0" err="1"/>
              <a:t>mód</a:t>
            </a:r>
            <a:r>
              <a:rPr lang="en-US" dirty="0"/>
              <a:t> </a:t>
            </a:r>
            <a:r>
              <a:rPr lang="en-US" dirty="0" smtClean="0"/>
              <a:t>pro </a:t>
            </a:r>
            <a:r>
              <a:rPr lang="cs-CZ" u="sng" dirty="0" smtClean="0"/>
              <a:t>všechna</a:t>
            </a:r>
            <a:r>
              <a:rPr lang="cs-CZ" dirty="0" smtClean="0"/>
              <a:t> připojená zařízení)</a:t>
            </a:r>
          </a:p>
          <a:p>
            <a:r>
              <a:rPr lang="cs-CZ" dirty="0" smtClean="0"/>
              <a:t>Linux – konfigurace pomocí příkazu „</a:t>
            </a:r>
            <a:r>
              <a:rPr lang="cs-CZ" dirty="0" err="1" smtClean="0"/>
              <a:t>mount</a:t>
            </a:r>
            <a:r>
              <a:rPr lang="cs-CZ" dirty="0" smtClean="0"/>
              <a:t>“</a:t>
            </a:r>
          </a:p>
          <a:p>
            <a:r>
              <a:rPr lang="cs-CZ" dirty="0" smtClean="0"/>
              <a:t>Kontrolní součty originálu a kopie (</a:t>
            </a:r>
            <a:r>
              <a:rPr lang="cs-CZ" dirty="0" err="1" smtClean="0"/>
              <a:t>hash</a:t>
            </a:r>
            <a:r>
              <a:rPr lang="cs-CZ" dirty="0" smtClean="0"/>
              <a:t>)</a:t>
            </a:r>
          </a:p>
          <a:p>
            <a:endParaRPr lang="cs-CZ" dirty="0"/>
          </a:p>
          <a:p>
            <a:r>
              <a:rPr lang="cs-CZ" dirty="0" err="1"/>
              <a:t>Tableau</a:t>
            </a:r>
            <a:r>
              <a:rPr lang="cs-CZ" dirty="0"/>
              <a:t> </a:t>
            </a:r>
            <a:r>
              <a:rPr lang="cs-CZ" dirty="0" err="1"/>
              <a:t>Forensic</a:t>
            </a:r>
            <a:r>
              <a:rPr lang="cs-CZ" dirty="0"/>
              <a:t> </a:t>
            </a:r>
            <a:r>
              <a:rPr lang="cs-CZ" dirty="0" err="1" smtClean="0"/>
              <a:t>Bridge</a:t>
            </a:r>
            <a:r>
              <a:rPr lang="cs-CZ" dirty="0" smtClean="0"/>
              <a:t> – integrovaný ve forenzní stanici x portable</a:t>
            </a:r>
            <a:endParaRPr lang="cs-CZ" dirty="0"/>
          </a:p>
          <a:p>
            <a:r>
              <a:rPr lang="cs-CZ" dirty="0" smtClean="0"/>
              <a:t>Na pořizování forenzních kopií a práci s nimi bude zvlášť přednáška a cvičení.</a:t>
            </a:r>
          </a:p>
        </p:txBody>
      </p:sp>
      <p:pic>
        <p:nvPicPr>
          <p:cNvPr id="5" name="Obrázek 4"/>
          <p:cNvPicPr>
            <a:picLocks noChangeAspect="1"/>
          </p:cNvPicPr>
          <p:nvPr/>
        </p:nvPicPr>
        <p:blipFill>
          <a:blip r:embed="rId4"/>
          <a:stretch>
            <a:fillRect/>
          </a:stretch>
        </p:blipFill>
        <p:spPr>
          <a:xfrm>
            <a:off x="6988528" y="303554"/>
            <a:ext cx="3663244" cy="1914747"/>
          </a:xfrm>
          <a:prstGeom prst="rect">
            <a:avLst/>
          </a:prstGeom>
        </p:spPr>
      </p:pic>
    </p:spTree>
    <p:extLst>
      <p:ext uri="{BB962C8B-B14F-4D97-AF65-F5344CB8AC3E}">
        <p14:creationId xmlns:p14="http://schemas.microsoft.com/office/powerpoint/2010/main" val="23658205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3600" dirty="0" smtClean="0"/>
              <a:t>Linux – zakázání automatického připojení medií</a:t>
            </a:r>
            <a:endParaRPr lang="cs-CZ" sz="3600" dirty="0"/>
          </a:p>
        </p:txBody>
      </p:sp>
      <p:pic>
        <p:nvPicPr>
          <p:cNvPr id="4" name="Obrázek 3"/>
          <p:cNvPicPr>
            <a:picLocks noChangeAspect="1"/>
          </p:cNvPicPr>
          <p:nvPr/>
        </p:nvPicPr>
        <p:blipFill>
          <a:blip r:embed="rId2"/>
          <a:stretch>
            <a:fillRect/>
          </a:stretch>
        </p:blipFill>
        <p:spPr>
          <a:xfrm>
            <a:off x="1440544" y="1982247"/>
            <a:ext cx="8562450" cy="4038093"/>
          </a:xfrm>
          <a:prstGeom prst="rect">
            <a:avLst/>
          </a:prstGeom>
        </p:spPr>
      </p:pic>
    </p:spTree>
    <p:extLst>
      <p:ext uri="{BB962C8B-B14F-4D97-AF65-F5344CB8AC3E}">
        <p14:creationId xmlns:p14="http://schemas.microsoft.com/office/powerpoint/2010/main" val="7403231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Sběr </a:t>
            </a:r>
            <a:r>
              <a:rPr lang="cs-CZ" dirty="0" smtClean="0"/>
              <a:t>dat – </a:t>
            </a:r>
            <a:r>
              <a:rPr lang="cs-CZ" dirty="0" smtClean="0"/>
              <a:t>příručky</a:t>
            </a:r>
            <a:endParaRPr lang="cs-CZ" dirty="0"/>
          </a:p>
        </p:txBody>
      </p:sp>
      <p:sp>
        <p:nvSpPr>
          <p:cNvPr id="3" name="Zástupný symbol pro obsah 2"/>
          <p:cNvSpPr>
            <a:spLocks noGrp="1"/>
          </p:cNvSpPr>
          <p:nvPr>
            <p:ph idx="1"/>
          </p:nvPr>
        </p:nvSpPr>
        <p:spPr>
          <a:xfrm>
            <a:off x="838199" y="1511500"/>
            <a:ext cx="10905781" cy="5252857"/>
          </a:xfrm>
        </p:spPr>
        <p:txBody>
          <a:bodyPr>
            <a:normAutofit/>
          </a:bodyPr>
          <a:lstStyle/>
          <a:p>
            <a:pPr marL="0" indent="0">
              <a:buNone/>
            </a:pPr>
            <a:endParaRPr lang="cs-CZ" dirty="0" smtClean="0"/>
          </a:p>
          <a:p>
            <a:pPr marL="0" indent="0">
              <a:buNone/>
            </a:pPr>
            <a:endParaRPr lang="cs-CZ" dirty="0" smtClean="0"/>
          </a:p>
          <a:p>
            <a:pPr marL="0" indent="0">
              <a:buNone/>
            </a:pPr>
            <a:endParaRPr lang="cs-CZ" dirty="0"/>
          </a:p>
          <a:p>
            <a:pPr marL="0" indent="0">
              <a:buNone/>
            </a:pPr>
            <a:r>
              <a:rPr lang="cs-CZ" dirty="0" smtClean="0"/>
              <a:t>NÚKIB </a:t>
            </a:r>
            <a:r>
              <a:rPr lang="cs-CZ" dirty="0" smtClean="0">
                <a:hlinkClick r:id="rId3"/>
              </a:rPr>
              <a:t>příručky</a:t>
            </a:r>
            <a:endParaRPr lang="cs-CZ" dirty="0" smtClean="0"/>
          </a:p>
          <a:p>
            <a:r>
              <a:rPr lang="cs-CZ" dirty="0" smtClean="0"/>
              <a:t>Návod </a:t>
            </a:r>
            <a:r>
              <a:rPr lang="cs-CZ" dirty="0" smtClean="0"/>
              <a:t>na sběr dat Windows</a:t>
            </a:r>
          </a:p>
          <a:p>
            <a:r>
              <a:rPr lang="cs-CZ" dirty="0" smtClean="0"/>
              <a:t>Návod </a:t>
            </a:r>
            <a:r>
              <a:rPr lang="cs-CZ" dirty="0"/>
              <a:t>na sběr dat </a:t>
            </a:r>
            <a:r>
              <a:rPr lang="cs-CZ" dirty="0" smtClean="0"/>
              <a:t>Linux</a:t>
            </a:r>
            <a:endParaRPr lang="cs-CZ" dirty="0"/>
          </a:p>
          <a:p>
            <a:pPr marL="0" indent="0">
              <a:buNone/>
            </a:pPr>
            <a:endParaRPr lang="cs-CZ" dirty="0"/>
          </a:p>
        </p:txBody>
      </p:sp>
      <p:pic>
        <p:nvPicPr>
          <p:cNvPr id="6" name="Obrázek 5"/>
          <p:cNvPicPr>
            <a:picLocks noChangeAspect="1"/>
          </p:cNvPicPr>
          <p:nvPr/>
        </p:nvPicPr>
        <p:blipFill>
          <a:blip r:embed="rId4"/>
          <a:stretch>
            <a:fillRect/>
          </a:stretch>
        </p:blipFill>
        <p:spPr>
          <a:xfrm>
            <a:off x="7384943" y="639351"/>
            <a:ext cx="4003806" cy="5532981"/>
          </a:xfrm>
          <a:prstGeom prst="rect">
            <a:avLst/>
          </a:prstGeom>
        </p:spPr>
      </p:pic>
    </p:spTree>
    <p:extLst>
      <p:ext uri="{BB962C8B-B14F-4D97-AF65-F5344CB8AC3E}">
        <p14:creationId xmlns:p14="http://schemas.microsoft.com/office/powerpoint/2010/main" val="39137953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Zkoumání</a:t>
            </a:r>
            <a:endParaRPr lang="cs-CZ" dirty="0"/>
          </a:p>
        </p:txBody>
      </p:sp>
      <p:sp>
        <p:nvSpPr>
          <p:cNvPr id="3" name="Zástupný symbol pro obsah 2"/>
          <p:cNvSpPr>
            <a:spLocks noGrp="1"/>
          </p:cNvSpPr>
          <p:nvPr>
            <p:ph idx="1"/>
          </p:nvPr>
        </p:nvSpPr>
        <p:spPr/>
        <p:txBody>
          <a:bodyPr/>
          <a:lstStyle/>
          <a:p>
            <a:r>
              <a:rPr lang="cs-CZ" dirty="0" smtClean="0"/>
              <a:t>Originály </a:t>
            </a:r>
            <a:r>
              <a:rPr lang="cs-CZ" dirty="0"/>
              <a:t>jsou bezpečně uložené, </a:t>
            </a:r>
            <a:r>
              <a:rPr lang="cs-CZ" dirty="0" smtClean="0"/>
              <a:t>pracujete </a:t>
            </a:r>
            <a:r>
              <a:rPr lang="cs-CZ" dirty="0"/>
              <a:t>pouze s </a:t>
            </a:r>
            <a:r>
              <a:rPr lang="cs-CZ" dirty="0" smtClean="0"/>
              <a:t>kopiemi!</a:t>
            </a:r>
            <a:endParaRPr lang="cs-CZ" dirty="0"/>
          </a:p>
          <a:p>
            <a:r>
              <a:rPr lang="cs-CZ" dirty="0" smtClean="0"/>
              <a:t>Posouzení a extrakce relevantních informací se shromážděných dat.</a:t>
            </a:r>
          </a:p>
          <a:p>
            <a:pPr lvl="1"/>
            <a:r>
              <a:rPr lang="cs-CZ" dirty="0" smtClean="0"/>
              <a:t>Dešifrování – máte x nemáte klíče?</a:t>
            </a:r>
          </a:p>
          <a:p>
            <a:pPr lvl="1"/>
            <a:r>
              <a:rPr lang="cs-CZ" dirty="0" smtClean="0"/>
              <a:t>Určení nepotřebných dat a jejich odstranění. Nepřehlédl jsem něco?</a:t>
            </a:r>
          </a:p>
          <a:p>
            <a:r>
              <a:rPr lang="cs-CZ" dirty="0" smtClean="0"/>
              <a:t>Hledání důkazů v obrovském množství dat je obtížné a časově náročné. </a:t>
            </a:r>
          </a:p>
          <a:p>
            <a:r>
              <a:rPr lang="cs-CZ" dirty="0" smtClean="0"/>
              <a:t>Jen relevantní informace a možné důkazy postupují do fáze analýzy.</a:t>
            </a:r>
            <a:endParaRPr lang="cs-CZ" dirty="0"/>
          </a:p>
        </p:txBody>
      </p:sp>
      <p:pic>
        <p:nvPicPr>
          <p:cNvPr id="4" name="Obrázek 3"/>
          <p:cNvPicPr>
            <a:picLocks noChangeAspect="1"/>
          </p:cNvPicPr>
          <p:nvPr/>
        </p:nvPicPr>
        <p:blipFill>
          <a:blip r:embed="rId2"/>
          <a:stretch>
            <a:fillRect/>
          </a:stretch>
        </p:blipFill>
        <p:spPr>
          <a:xfrm>
            <a:off x="7992147" y="457199"/>
            <a:ext cx="3848911" cy="962228"/>
          </a:xfrm>
          <a:prstGeom prst="rect">
            <a:avLst/>
          </a:prstGeom>
        </p:spPr>
      </p:pic>
    </p:spTree>
    <p:extLst>
      <p:ext uri="{BB962C8B-B14F-4D97-AF65-F5344CB8AC3E}">
        <p14:creationId xmlns:p14="http://schemas.microsoft.com/office/powerpoint/2010/main" val="2553748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Obnova dat</a:t>
            </a:r>
            <a:endParaRPr lang="cs-CZ" dirty="0"/>
          </a:p>
        </p:txBody>
      </p:sp>
      <p:sp>
        <p:nvSpPr>
          <p:cNvPr id="3" name="Zástupný symbol pro obsah 2"/>
          <p:cNvSpPr>
            <a:spLocks noGrp="1"/>
          </p:cNvSpPr>
          <p:nvPr>
            <p:ph idx="1"/>
          </p:nvPr>
        </p:nvSpPr>
        <p:spPr/>
        <p:txBody>
          <a:bodyPr/>
          <a:lstStyle/>
          <a:p>
            <a:r>
              <a:rPr lang="cs-CZ" dirty="0" err="1" smtClean="0"/>
              <a:t>File</a:t>
            </a:r>
            <a:r>
              <a:rPr lang="cs-CZ" dirty="0" smtClean="0"/>
              <a:t> </a:t>
            </a:r>
            <a:r>
              <a:rPr lang="cs-CZ" dirty="0" err="1" smtClean="0"/>
              <a:t>recovery</a:t>
            </a:r>
            <a:r>
              <a:rPr lang="cs-CZ" dirty="0" smtClean="0"/>
              <a:t> – pomocí zachovaných </a:t>
            </a:r>
            <a:r>
              <a:rPr lang="cs-CZ" dirty="0" err="1" smtClean="0"/>
              <a:t>metadat</a:t>
            </a:r>
            <a:r>
              <a:rPr lang="cs-CZ" dirty="0" smtClean="0"/>
              <a:t> </a:t>
            </a:r>
            <a:r>
              <a:rPr lang="cs-CZ" dirty="0"/>
              <a:t>v souborovém </a:t>
            </a:r>
            <a:r>
              <a:rPr lang="cs-CZ" dirty="0" smtClean="0"/>
              <a:t>systému </a:t>
            </a:r>
            <a:r>
              <a:rPr lang="cs-CZ" dirty="0"/>
              <a:t>se snaží data </a:t>
            </a:r>
            <a:r>
              <a:rPr lang="cs-CZ" dirty="0" smtClean="0"/>
              <a:t>rekonstruovat (znalost souborových systému a procesů mazání dat), pokud soubor nebyl přepsán</a:t>
            </a:r>
          </a:p>
          <a:p>
            <a:r>
              <a:rPr lang="cs-CZ" dirty="0" err="1" smtClean="0"/>
              <a:t>File</a:t>
            </a:r>
            <a:r>
              <a:rPr lang="cs-CZ" dirty="0" smtClean="0"/>
              <a:t> carving – hledání </a:t>
            </a:r>
            <a:r>
              <a:rPr lang="cs-CZ" dirty="0"/>
              <a:t>hlavičky a zápatí souboru a </a:t>
            </a:r>
            <a:r>
              <a:rPr lang="cs-CZ" dirty="0" smtClean="0"/>
              <a:t>následná extrakce dat nalezených </a:t>
            </a:r>
            <a:r>
              <a:rPr lang="cs-CZ" dirty="0"/>
              <a:t>mezi těmito dvěma </a:t>
            </a:r>
            <a:r>
              <a:rPr lang="cs-CZ" dirty="0" smtClean="0"/>
              <a:t>údaji</a:t>
            </a:r>
          </a:p>
          <a:p>
            <a:endParaRPr lang="cs-CZ" dirty="0"/>
          </a:p>
          <a:p>
            <a:r>
              <a:rPr lang="cs-CZ" dirty="0" err="1" smtClean="0"/>
              <a:t>SleuthKit</a:t>
            </a:r>
            <a:r>
              <a:rPr lang="cs-CZ" dirty="0" smtClean="0"/>
              <a:t>, </a:t>
            </a:r>
            <a:r>
              <a:rPr lang="cs-CZ" dirty="0" err="1"/>
              <a:t>Autopsy</a:t>
            </a:r>
            <a:r>
              <a:rPr lang="cs-CZ" dirty="0" smtClean="0"/>
              <a:t>, (FTK </a:t>
            </a:r>
            <a:r>
              <a:rPr lang="cs-CZ" dirty="0" err="1" smtClean="0"/>
              <a:t>Imager</a:t>
            </a:r>
            <a:r>
              <a:rPr lang="cs-CZ" dirty="0" smtClean="0"/>
              <a:t>)</a:t>
            </a:r>
            <a:endParaRPr lang="cs-CZ" dirty="0"/>
          </a:p>
        </p:txBody>
      </p:sp>
    </p:spTree>
    <p:extLst>
      <p:ext uri="{BB962C8B-B14F-4D97-AF65-F5344CB8AC3E}">
        <p14:creationId xmlns:p14="http://schemas.microsoft.com/office/powerpoint/2010/main" val="859868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838200" y="402673"/>
            <a:ext cx="8012185" cy="1573328"/>
          </a:xfrm>
        </p:spPr>
        <p:txBody>
          <a:bodyPr>
            <a:normAutofit/>
          </a:bodyPr>
          <a:lstStyle/>
          <a:p>
            <a:r>
              <a:rPr lang="cs-CZ" dirty="0" smtClean="0"/>
              <a:t>Digitální forenzní analýza (DFA)</a:t>
            </a:r>
            <a:endParaRPr lang="cs-CZ" dirty="0"/>
          </a:p>
        </p:txBody>
      </p:sp>
      <p:pic>
        <p:nvPicPr>
          <p:cNvPr id="1026" name="Picture 2" descr="ÚSTAV FORENZNÍCH ANALÝZ – SPECIALISTÉ NA VAŠÍ STRANĚ"/>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9526" y="2227044"/>
            <a:ext cx="6133490" cy="3450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174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Analýza</a:t>
            </a:r>
            <a:endParaRPr lang="cs-CZ" dirty="0"/>
          </a:p>
        </p:txBody>
      </p:sp>
      <p:sp>
        <p:nvSpPr>
          <p:cNvPr id="3" name="Zástupný symbol pro obsah 2"/>
          <p:cNvSpPr>
            <a:spLocks noGrp="1"/>
          </p:cNvSpPr>
          <p:nvPr>
            <p:ph idx="1"/>
          </p:nvPr>
        </p:nvSpPr>
        <p:spPr/>
        <p:txBody>
          <a:bodyPr/>
          <a:lstStyle/>
          <a:p>
            <a:r>
              <a:rPr lang="cs-CZ" dirty="0" smtClean="0"/>
              <a:t>Komplexní analýza </a:t>
            </a:r>
            <a:r>
              <a:rPr lang="cs-CZ" dirty="0"/>
              <a:t>přítomných důkazů, ze kterých </a:t>
            </a:r>
            <a:r>
              <a:rPr lang="cs-CZ" dirty="0" smtClean="0"/>
              <a:t>jsou získány informace podstatné pro vyšetřování.</a:t>
            </a:r>
          </a:p>
          <a:p>
            <a:r>
              <a:rPr lang="cs-CZ" dirty="0" smtClean="0"/>
              <a:t>Použití nástrojů a metod, které nemodifikují důkazy a výstupy jsou opakovatelné, tzn. splňují </a:t>
            </a:r>
            <a:r>
              <a:rPr lang="cs-CZ" dirty="0" err="1" smtClean="0"/>
              <a:t>Daubertův</a:t>
            </a:r>
            <a:r>
              <a:rPr lang="cs-CZ" dirty="0" smtClean="0"/>
              <a:t> standard:</a:t>
            </a:r>
          </a:p>
          <a:p>
            <a:pPr lvl="1"/>
            <a:r>
              <a:rPr lang="cs-CZ" dirty="0" smtClean="0"/>
              <a:t>Zda </a:t>
            </a:r>
            <a:r>
              <a:rPr lang="cs-CZ" dirty="0"/>
              <a:t>daná teorie nebo metoda může být a byla testována</a:t>
            </a:r>
          </a:p>
          <a:p>
            <a:pPr lvl="1"/>
            <a:r>
              <a:rPr lang="cs-CZ" dirty="0" smtClean="0"/>
              <a:t>Zda </a:t>
            </a:r>
            <a:r>
              <a:rPr lang="cs-CZ" dirty="0"/>
              <a:t>byla podrobena odbornému posouzení a zveřejnění</a:t>
            </a:r>
          </a:p>
          <a:p>
            <a:pPr lvl="1"/>
            <a:r>
              <a:rPr lang="cs-CZ" dirty="0" smtClean="0"/>
              <a:t>Známá </a:t>
            </a:r>
            <a:r>
              <a:rPr lang="cs-CZ" dirty="0"/>
              <a:t>nebo potenciální chybovost</a:t>
            </a:r>
          </a:p>
          <a:p>
            <a:pPr lvl="1"/>
            <a:r>
              <a:rPr lang="cs-CZ" dirty="0" smtClean="0"/>
              <a:t>Existence </a:t>
            </a:r>
            <a:r>
              <a:rPr lang="cs-CZ" dirty="0"/>
              <a:t>a udržování standardů</a:t>
            </a:r>
          </a:p>
          <a:p>
            <a:pPr lvl="1"/>
            <a:r>
              <a:rPr lang="cs-CZ" dirty="0" smtClean="0"/>
              <a:t>Zda </a:t>
            </a:r>
            <a:r>
              <a:rPr lang="cs-CZ" dirty="0"/>
              <a:t>byla v příslušné vědecké komunitě široce přijata</a:t>
            </a:r>
          </a:p>
        </p:txBody>
      </p:sp>
      <p:pic>
        <p:nvPicPr>
          <p:cNvPr id="4" name="Obrázek 3"/>
          <p:cNvPicPr>
            <a:picLocks noChangeAspect="1"/>
          </p:cNvPicPr>
          <p:nvPr/>
        </p:nvPicPr>
        <p:blipFill>
          <a:blip r:embed="rId3"/>
          <a:stretch>
            <a:fillRect/>
          </a:stretch>
        </p:blipFill>
        <p:spPr>
          <a:xfrm>
            <a:off x="7992147" y="457199"/>
            <a:ext cx="3848911" cy="962228"/>
          </a:xfrm>
          <a:prstGeom prst="rect">
            <a:avLst/>
          </a:prstGeom>
        </p:spPr>
      </p:pic>
      <p:pic>
        <p:nvPicPr>
          <p:cNvPr id="5" name="Picture 8" descr="Magnet AXIOM | Digital Forensic Software | Magnet Forensic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4939" y="5566108"/>
            <a:ext cx="1381663" cy="12217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0" descr="Autops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2201" y="5445938"/>
            <a:ext cx="1105064" cy="11879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2" descr="Accessdata Ft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3150" y="5687715"/>
            <a:ext cx="1509614" cy="94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3525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délník 5"/>
          <p:cNvSpPr/>
          <p:nvPr/>
        </p:nvSpPr>
        <p:spPr>
          <a:xfrm>
            <a:off x="1063586" y="4125259"/>
            <a:ext cx="10449040" cy="2677656"/>
          </a:xfrm>
          <a:prstGeom prst="rect">
            <a:avLst/>
          </a:prstGeom>
        </p:spPr>
        <p:txBody>
          <a:bodyPr wrap="square" numCol="2">
            <a:spAutoFit/>
          </a:bodyPr>
          <a:lstStyle/>
          <a:p>
            <a:r>
              <a:rPr lang="cs-CZ" sz="2400" dirty="0"/>
              <a:t>a) titulní stranu,</a:t>
            </a:r>
          </a:p>
          <a:p>
            <a:r>
              <a:rPr lang="cs-CZ" sz="2400" dirty="0"/>
              <a:t>b) zadání,</a:t>
            </a:r>
          </a:p>
          <a:p>
            <a:r>
              <a:rPr lang="cs-CZ" sz="2400" dirty="0"/>
              <a:t>c) výčet podkladů,</a:t>
            </a:r>
          </a:p>
          <a:p>
            <a:r>
              <a:rPr lang="cs-CZ" sz="2400" dirty="0"/>
              <a:t>d) nález,</a:t>
            </a:r>
          </a:p>
          <a:p>
            <a:r>
              <a:rPr lang="cs-CZ" sz="2400" dirty="0"/>
              <a:t>e) posudek,</a:t>
            </a:r>
          </a:p>
          <a:p>
            <a:r>
              <a:rPr lang="cs-CZ" sz="2400" dirty="0"/>
              <a:t>f) odůvodnění v rozsahu umožňujícím přezkoumatelnost znaleckého posudku,</a:t>
            </a:r>
          </a:p>
          <a:p>
            <a:r>
              <a:rPr lang="cs-CZ" sz="2400" dirty="0"/>
              <a:t>g) závěr,</a:t>
            </a:r>
          </a:p>
          <a:p>
            <a:r>
              <a:rPr lang="pl-PL" sz="2400" dirty="0"/>
              <a:t>h) je-li to možné, přílohy potřebné </a:t>
            </a:r>
            <a:r>
              <a:rPr lang="cs-CZ" sz="2400" dirty="0" smtClean="0"/>
              <a:t>k zajištění </a:t>
            </a:r>
            <a:r>
              <a:rPr lang="cs-CZ" sz="2400" dirty="0"/>
              <a:t>přezkoumatelnosti znaleckého posudku,</a:t>
            </a:r>
          </a:p>
          <a:p>
            <a:r>
              <a:rPr lang="cs-CZ" sz="2400" dirty="0"/>
              <a:t>i) znaleckou </a:t>
            </a:r>
            <a:r>
              <a:rPr lang="cs-CZ" sz="2400" dirty="0" smtClean="0"/>
              <a:t>doložku,</a:t>
            </a:r>
            <a:endParaRPr lang="cs-CZ" sz="2400" dirty="0"/>
          </a:p>
          <a:p>
            <a:r>
              <a:rPr lang="cs-CZ" sz="2400" dirty="0"/>
              <a:t>j) a</a:t>
            </a:r>
            <a:r>
              <a:rPr lang="cs-CZ" sz="2400" dirty="0" smtClean="0"/>
              <a:t> otisk </a:t>
            </a:r>
            <a:r>
              <a:rPr lang="cs-CZ" sz="2400" dirty="0"/>
              <a:t>znalecké pečeti.</a:t>
            </a:r>
          </a:p>
        </p:txBody>
      </p:sp>
      <p:sp>
        <p:nvSpPr>
          <p:cNvPr id="2" name="Nadpis 1"/>
          <p:cNvSpPr>
            <a:spLocks noGrp="1"/>
          </p:cNvSpPr>
          <p:nvPr>
            <p:ph type="title"/>
          </p:nvPr>
        </p:nvSpPr>
        <p:spPr/>
        <p:txBody>
          <a:bodyPr/>
          <a:lstStyle/>
          <a:p>
            <a:r>
              <a:rPr lang="cs-CZ" dirty="0" smtClean="0"/>
              <a:t>Prezentace</a:t>
            </a:r>
            <a:endParaRPr lang="cs-CZ" dirty="0"/>
          </a:p>
        </p:txBody>
      </p:sp>
      <p:sp>
        <p:nvSpPr>
          <p:cNvPr id="3" name="Zástupný symbol pro obsah 2"/>
          <p:cNvSpPr>
            <a:spLocks noGrp="1"/>
          </p:cNvSpPr>
          <p:nvPr>
            <p:ph idx="1"/>
          </p:nvPr>
        </p:nvSpPr>
        <p:spPr>
          <a:xfrm>
            <a:off x="838199" y="1569502"/>
            <a:ext cx="10674427" cy="2705042"/>
          </a:xfrm>
        </p:spPr>
        <p:txBody>
          <a:bodyPr>
            <a:normAutofit lnSpcReduction="10000"/>
          </a:bodyPr>
          <a:lstStyle/>
          <a:p>
            <a:pPr marL="0" indent="0">
              <a:buNone/>
            </a:pPr>
            <a:r>
              <a:rPr lang="cs-CZ" dirty="0" smtClean="0"/>
              <a:t>= Zpracování závěrečného reportu</a:t>
            </a:r>
          </a:p>
          <a:p>
            <a:r>
              <a:rPr lang="cs-CZ" dirty="0" smtClean="0"/>
              <a:t>Podle reportu musí být jiný analytik schopen provést revizní zkoumání, které </a:t>
            </a:r>
            <a:r>
              <a:rPr lang="cs-CZ" dirty="0"/>
              <a:t>vede k dosažení totožných </a:t>
            </a:r>
            <a:r>
              <a:rPr lang="cs-CZ" dirty="0" smtClean="0"/>
              <a:t>výsledků.</a:t>
            </a:r>
          </a:p>
          <a:p>
            <a:r>
              <a:rPr lang="cs-CZ" dirty="0" smtClean="0"/>
              <a:t>Přizpůsobení cílové skupině – technici x laická porota u soudu</a:t>
            </a:r>
          </a:p>
          <a:p>
            <a:r>
              <a:rPr lang="cs-CZ" dirty="0" smtClean="0"/>
              <a:t>Znalecký posudek musí </a:t>
            </a:r>
            <a:r>
              <a:rPr lang="cs-CZ" dirty="0"/>
              <a:t>splňovat </a:t>
            </a:r>
            <a:r>
              <a:rPr lang="cs-CZ" dirty="0" smtClean="0"/>
              <a:t>náležitosti </a:t>
            </a:r>
            <a:r>
              <a:rPr lang="cs-CZ" dirty="0"/>
              <a:t>uvedené v § 28 zákona </a:t>
            </a:r>
            <a:r>
              <a:rPr lang="cs-CZ" dirty="0" smtClean="0"/>
              <a:t>č. 254/2019 </a:t>
            </a:r>
            <a:r>
              <a:rPr lang="cs-CZ" dirty="0"/>
              <a:t>Sb</a:t>
            </a:r>
            <a:r>
              <a:rPr lang="cs-CZ" dirty="0" smtClean="0"/>
              <a:t>., odst</a:t>
            </a:r>
            <a:r>
              <a:rPr lang="cs-CZ" dirty="0"/>
              <a:t>. </a:t>
            </a:r>
            <a:r>
              <a:rPr lang="cs-CZ" dirty="0" smtClean="0"/>
              <a:t>2:</a:t>
            </a:r>
          </a:p>
        </p:txBody>
      </p:sp>
      <p:pic>
        <p:nvPicPr>
          <p:cNvPr id="4" name="Obrázek 3"/>
          <p:cNvPicPr>
            <a:picLocks noChangeAspect="1"/>
          </p:cNvPicPr>
          <p:nvPr/>
        </p:nvPicPr>
        <p:blipFill>
          <a:blip r:embed="rId3"/>
          <a:stretch>
            <a:fillRect/>
          </a:stretch>
        </p:blipFill>
        <p:spPr>
          <a:xfrm>
            <a:off x="7992147" y="457199"/>
            <a:ext cx="3848911" cy="962228"/>
          </a:xfrm>
          <a:prstGeom prst="rect">
            <a:avLst/>
          </a:prstGeom>
        </p:spPr>
      </p:pic>
    </p:spTree>
    <p:extLst>
      <p:ext uri="{BB962C8B-B14F-4D97-AF65-F5344CB8AC3E}">
        <p14:creationId xmlns:p14="http://schemas.microsoft.com/office/powerpoint/2010/main" val="13544264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Prezentace – use </a:t>
            </a:r>
            <a:r>
              <a:rPr lang="cs-CZ" dirty="0" err="1" smtClean="0"/>
              <a:t>cases</a:t>
            </a:r>
            <a:endParaRPr lang="cs-CZ" dirty="0"/>
          </a:p>
        </p:txBody>
      </p:sp>
      <p:sp>
        <p:nvSpPr>
          <p:cNvPr id="3" name="Zástupný symbol pro obsah 2"/>
          <p:cNvSpPr>
            <a:spLocks noGrp="1"/>
          </p:cNvSpPr>
          <p:nvPr>
            <p:ph idx="1"/>
          </p:nvPr>
        </p:nvSpPr>
        <p:spPr>
          <a:xfrm>
            <a:off x="838200" y="1690687"/>
            <a:ext cx="10674427" cy="4802877"/>
          </a:xfrm>
        </p:spPr>
        <p:txBody>
          <a:bodyPr>
            <a:normAutofit/>
          </a:bodyPr>
          <a:lstStyle/>
          <a:p>
            <a:pPr marL="0" indent="0">
              <a:buNone/>
            </a:pPr>
            <a:endParaRPr lang="cs-CZ" dirty="0" smtClean="0"/>
          </a:p>
          <a:p>
            <a:pPr marL="0" indent="0">
              <a:lnSpc>
                <a:spcPct val="150000"/>
              </a:lnSpc>
              <a:buNone/>
            </a:pPr>
            <a:r>
              <a:rPr lang="cs-CZ" dirty="0" smtClean="0"/>
              <a:t>Report modemu TP Link (nebude na </a:t>
            </a:r>
            <a:r>
              <a:rPr lang="cs-CZ" dirty="0" err="1" smtClean="0"/>
              <a:t>Moodlu</a:t>
            </a:r>
            <a:r>
              <a:rPr lang="cs-CZ" dirty="0" smtClean="0"/>
              <a:t>)</a:t>
            </a:r>
          </a:p>
          <a:p>
            <a:pPr marL="0" indent="0">
              <a:lnSpc>
                <a:spcPct val="150000"/>
              </a:lnSpc>
              <a:buNone/>
            </a:pPr>
            <a:r>
              <a:rPr lang="cs-CZ" dirty="0" smtClean="0">
                <a:hlinkClick r:id="rId3"/>
              </a:rPr>
              <a:t>Report</a:t>
            </a:r>
            <a:r>
              <a:rPr lang="cs-CZ" dirty="0" smtClean="0"/>
              <a:t> webové zranitelnosti </a:t>
            </a:r>
            <a:r>
              <a:rPr lang="cs-CZ" dirty="0" err="1" smtClean="0"/>
              <a:t>bWAPP</a:t>
            </a:r>
            <a:endParaRPr lang="cs-CZ" dirty="0" smtClean="0"/>
          </a:p>
          <a:p>
            <a:pPr marL="0" indent="0">
              <a:lnSpc>
                <a:spcPct val="150000"/>
              </a:lnSpc>
              <a:buNone/>
            </a:pPr>
            <a:r>
              <a:rPr lang="cs-CZ" dirty="0">
                <a:hlinkClick r:id="rId3"/>
              </a:rPr>
              <a:t>Report</a:t>
            </a:r>
            <a:r>
              <a:rPr lang="cs-CZ" dirty="0" smtClean="0"/>
              <a:t> </a:t>
            </a:r>
            <a:r>
              <a:rPr lang="cs-CZ" dirty="0"/>
              <a:t>přenosového paměťového </a:t>
            </a:r>
            <a:r>
              <a:rPr lang="cs-CZ" dirty="0" smtClean="0"/>
              <a:t>zařízení</a:t>
            </a:r>
            <a:endParaRPr lang="cs-CZ" dirty="0"/>
          </a:p>
          <a:p>
            <a:pPr marL="0" indent="0">
              <a:lnSpc>
                <a:spcPct val="150000"/>
              </a:lnSpc>
              <a:buNone/>
            </a:pPr>
            <a:r>
              <a:rPr lang="cs-CZ" dirty="0" smtClean="0">
                <a:hlinkClick r:id="rId4"/>
              </a:rPr>
              <a:t>Reporty</a:t>
            </a:r>
            <a:r>
              <a:rPr lang="cs-CZ" dirty="0" smtClean="0"/>
              <a:t> CPR ( super- </a:t>
            </a:r>
            <a:r>
              <a:rPr lang="cs-CZ" dirty="0" err="1" smtClean="0"/>
              <a:t>advanced</a:t>
            </a:r>
            <a:r>
              <a:rPr lang="cs-CZ" dirty="0" smtClean="0"/>
              <a:t> </a:t>
            </a:r>
            <a:r>
              <a:rPr lang="cs-CZ" dirty="0" err="1" smtClean="0"/>
              <a:t>level</a:t>
            </a:r>
            <a:r>
              <a:rPr lang="cs-CZ" dirty="0" smtClean="0"/>
              <a:t>)</a:t>
            </a:r>
          </a:p>
        </p:txBody>
      </p:sp>
    </p:spTree>
    <p:extLst>
      <p:ext uri="{BB962C8B-B14F-4D97-AF65-F5344CB8AC3E}">
        <p14:creationId xmlns:p14="http://schemas.microsoft.com/office/powerpoint/2010/main" val="577607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3376647470"/>
              </p:ext>
            </p:extLst>
          </p:nvPr>
        </p:nvGraphicFramePr>
        <p:xfrm>
          <a:off x="2434608" y="219075"/>
          <a:ext cx="10024092" cy="6312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2973061311"/>
              </p:ext>
            </p:extLst>
          </p:nvPr>
        </p:nvGraphicFramePr>
        <p:xfrm>
          <a:off x="603887" y="219074"/>
          <a:ext cx="2234563" cy="29146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4768906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324565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ek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898868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735335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88248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937085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768052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Co je DFA?</a:t>
            </a:r>
            <a:endParaRPr lang="cs-CZ" dirty="0"/>
          </a:p>
        </p:txBody>
      </p:sp>
      <p:sp>
        <p:nvSpPr>
          <p:cNvPr id="3" name="Zástupný symbol pro obsah 2"/>
          <p:cNvSpPr>
            <a:spLocks noGrp="1"/>
          </p:cNvSpPr>
          <p:nvPr>
            <p:ph idx="1"/>
          </p:nvPr>
        </p:nvSpPr>
        <p:spPr>
          <a:xfrm>
            <a:off x="838200" y="1825625"/>
            <a:ext cx="3775745" cy="4351338"/>
          </a:xfrm>
        </p:spPr>
        <p:txBody>
          <a:bodyPr/>
          <a:lstStyle/>
          <a:p>
            <a:pPr marL="0" indent="0">
              <a:buNone/>
            </a:pPr>
            <a:r>
              <a:rPr lang="cs-CZ" dirty="0" smtClean="0"/>
              <a:t>Sada procedur a technik, které pomáhají vyšetřovateli </a:t>
            </a:r>
            <a:r>
              <a:rPr lang="cs-CZ" dirty="0" smtClean="0">
                <a:solidFill>
                  <a:schemeClr val="accent2"/>
                </a:solidFill>
              </a:rPr>
              <a:t>identifikovat, sbírat, extrahovat, interpretovat, dokumentovat a uchovávat důkazy </a:t>
            </a:r>
            <a:r>
              <a:rPr lang="cs-CZ" dirty="0" smtClean="0"/>
              <a:t>tak, aby byly právně přípustné.</a:t>
            </a:r>
          </a:p>
          <a:p>
            <a:endParaRPr lang="cs-CZ" dirty="0" smtClean="0"/>
          </a:p>
          <a:p>
            <a:pPr marL="0" indent="0">
              <a:buNone/>
            </a:pPr>
            <a:endParaRPr lang="cs-CZ" dirty="0" smtClean="0"/>
          </a:p>
          <a:p>
            <a:pPr marL="0" indent="0">
              <a:buNone/>
            </a:pPr>
            <a:endParaRPr lang="cs-CZ" dirty="0"/>
          </a:p>
        </p:txBody>
      </p:sp>
      <p:graphicFrame>
        <p:nvGraphicFramePr>
          <p:cNvPr id="5" name="Diagram 4"/>
          <p:cNvGraphicFramePr/>
          <p:nvPr>
            <p:extLst>
              <p:ext uri="{D42A27DB-BD31-4B8C-83A1-F6EECF244321}">
                <p14:modId xmlns:p14="http://schemas.microsoft.com/office/powerpoint/2010/main" val="2873133485"/>
              </p:ext>
            </p:extLst>
          </p:nvPr>
        </p:nvGraphicFramePr>
        <p:xfrm>
          <a:off x="3480436" y="302004"/>
          <a:ext cx="9757392" cy="6176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2853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09358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22905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61357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097723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ráze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Veselý obličej 2"/>
          <p:cNvSpPr/>
          <p:nvPr/>
        </p:nvSpPr>
        <p:spPr>
          <a:xfrm>
            <a:off x="542925" y="5181600"/>
            <a:ext cx="333375" cy="333375"/>
          </a:xfrm>
          <a:prstGeom prst="smileyFac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cs-CZ"/>
          </a:p>
        </p:txBody>
      </p:sp>
    </p:spTree>
    <p:extLst>
      <p:ext uri="{BB962C8B-B14F-4D97-AF65-F5344CB8AC3E}">
        <p14:creationId xmlns:p14="http://schemas.microsoft.com/office/powerpoint/2010/main" val="32617660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en-GB" dirty="0" smtClean="0"/>
              <a:t>Forensics – CFT field </a:t>
            </a:r>
            <a:r>
              <a:rPr lang="en-GB" dirty="0" smtClean="0">
                <a:hlinkClick r:id="rId3"/>
              </a:rPr>
              <a:t>guide</a:t>
            </a:r>
            <a:endParaRPr lang="en-GB" dirty="0"/>
          </a:p>
        </p:txBody>
      </p:sp>
      <p:sp>
        <p:nvSpPr>
          <p:cNvPr id="3" name="Zástupný symbol pro obsah 2"/>
          <p:cNvSpPr>
            <a:spLocks noGrp="1"/>
          </p:cNvSpPr>
          <p:nvPr>
            <p:ph idx="1"/>
          </p:nvPr>
        </p:nvSpPr>
        <p:spPr/>
        <p:txBody>
          <a:bodyPr>
            <a:normAutofit fontScale="92500" lnSpcReduction="10000"/>
          </a:bodyPr>
          <a:lstStyle/>
          <a:p>
            <a:r>
              <a:rPr lang="en-GB" dirty="0" smtClean="0"/>
              <a:t>Challenges can include file format analysis, steganography, memory dump analysis, or network packet capture analysis.</a:t>
            </a:r>
          </a:p>
          <a:p>
            <a:r>
              <a:rPr lang="en-GB" dirty="0" smtClean="0"/>
              <a:t>CTF Example: reassembling a corrupted PNG file </a:t>
            </a:r>
            <a:r>
              <a:rPr lang="en-GB" dirty="0" smtClean="0">
                <a:sym typeface="Symbol" panose="05050102010706020507" pitchFamily="18" charset="2"/>
              </a:rPr>
              <a:t></a:t>
            </a:r>
            <a:r>
              <a:rPr lang="en-GB" dirty="0" smtClean="0"/>
              <a:t> revealing a photo of a QR code </a:t>
            </a:r>
            <a:r>
              <a:rPr lang="en-GB" dirty="0" smtClean="0">
                <a:sym typeface="Symbol" panose="05050102010706020507" pitchFamily="18" charset="2"/>
              </a:rPr>
              <a:t> </a:t>
            </a:r>
            <a:r>
              <a:rPr lang="en-GB" dirty="0" smtClean="0"/>
              <a:t>password for a zip archive </a:t>
            </a:r>
            <a:r>
              <a:rPr lang="en-GB" dirty="0" smtClean="0">
                <a:sym typeface="Symbol" panose="05050102010706020507" pitchFamily="18" charset="2"/>
              </a:rPr>
              <a:t></a:t>
            </a:r>
            <a:r>
              <a:rPr lang="en-GB" dirty="0" smtClean="0"/>
              <a:t> containing an NES rom </a:t>
            </a:r>
            <a:r>
              <a:rPr lang="en-GB" dirty="0" smtClean="0">
                <a:sym typeface="Symbol" panose="05050102010706020507" pitchFamily="18" charset="2"/>
              </a:rPr>
              <a:t></a:t>
            </a:r>
            <a:r>
              <a:rPr lang="en-GB" dirty="0" smtClean="0"/>
              <a:t> when played will output the confession.</a:t>
            </a:r>
          </a:p>
          <a:p>
            <a:r>
              <a:rPr lang="en-GB" dirty="0" smtClean="0"/>
              <a:t>Real life: find indirect evidence of maliciousness: either the traces of an attacker on a system, or the traces of "insider threat" behaviour. Real-world computer forensics is largely about knowing where to find incriminating clues in logs, in memory, in </a:t>
            </a:r>
            <a:r>
              <a:rPr lang="en-GB" dirty="0" err="1" smtClean="0"/>
              <a:t>filesystems</a:t>
            </a:r>
            <a:r>
              <a:rPr lang="en-GB" dirty="0" smtClean="0"/>
              <a:t>/registries, and associated file and file system metadata. Also, network (packet capture) forensics is more about metadata analysis than content analysis, as most network sessions are TLS-encrypted between endpoints now.</a:t>
            </a:r>
          </a:p>
        </p:txBody>
      </p:sp>
    </p:spTree>
    <p:extLst>
      <p:ext uri="{BB962C8B-B14F-4D97-AF65-F5344CB8AC3E}">
        <p14:creationId xmlns:p14="http://schemas.microsoft.com/office/powerpoint/2010/main" val="36341918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smtClean="0"/>
              <a:t>Forensics</a:t>
            </a:r>
            <a:r>
              <a:rPr lang="cs-CZ" dirty="0" smtClean="0"/>
              <a:t> – CFT </a:t>
            </a:r>
            <a:r>
              <a:rPr lang="cs-CZ" dirty="0" err="1" smtClean="0"/>
              <a:t>field</a:t>
            </a:r>
            <a:r>
              <a:rPr lang="cs-CZ" dirty="0" smtClean="0"/>
              <a:t> </a:t>
            </a:r>
            <a:r>
              <a:rPr lang="cs-CZ" dirty="0" err="1" smtClean="0"/>
              <a:t>guide</a:t>
            </a:r>
            <a:endParaRPr lang="cs-CZ" dirty="0"/>
          </a:p>
        </p:txBody>
      </p:sp>
      <p:sp>
        <p:nvSpPr>
          <p:cNvPr id="3" name="Zástupný symbol pro obsah 2"/>
          <p:cNvSpPr>
            <a:spLocks noGrp="1"/>
          </p:cNvSpPr>
          <p:nvPr>
            <p:ph idx="1"/>
          </p:nvPr>
        </p:nvSpPr>
        <p:spPr/>
        <p:txBody>
          <a:bodyPr>
            <a:normAutofit/>
          </a:bodyPr>
          <a:lstStyle/>
          <a:p>
            <a:r>
              <a:rPr lang="en-US" dirty="0" smtClean="0"/>
              <a:t>Knowing </a:t>
            </a:r>
            <a:r>
              <a:rPr lang="en-US" dirty="0"/>
              <a:t>a scripting language (e.g., Python)</a:t>
            </a:r>
          </a:p>
          <a:p>
            <a:r>
              <a:rPr lang="en-US" dirty="0"/>
              <a:t>Knowing how to manipulate binary data (byte-level manipulations) in that language</a:t>
            </a:r>
          </a:p>
          <a:p>
            <a:r>
              <a:rPr lang="en-US" dirty="0"/>
              <a:t>Recognizing formats, protocols, structures, and </a:t>
            </a:r>
            <a:r>
              <a:rPr lang="en-US" dirty="0" smtClean="0"/>
              <a:t>encodings</a:t>
            </a:r>
            <a:endParaRPr lang="cs-CZ" dirty="0" smtClean="0"/>
          </a:p>
          <a:p>
            <a:endParaRPr lang="cs-CZ" dirty="0"/>
          </a:p>
          <a:p>
            <a:r>
              <a:rPr lang="cs-CZ" dirty="0" smtClean="0"/>
              <a:t>Linux</a:t>
            </a:r>
          </a:p>
          <a:p>
            <a:r>
              <a:rPr lang="en-GB" dirty="0" err="1" smtClean="0"/>
              <a:t>macOS</a:t>
            </a:r>
            <a:r>
              <a:rPr lang="en-GB" dirty="0" smtClean="0"/>
              <a:t> </a:t>
            </a:r>
            <a:r>
              <a:rPr lang="en-GB" dirty="0"/>
              <a:t>is usually not recommended for CTF – </a:t>
            </a:r>
            <a:r>
              <a:rPr lang="cs-CZ" dirty="0" err="1"/>
              <a:t>some</a:t>
            </a:r>
            <a:r>
              <a:rPr lang="cs-CZ" dirty="0"/>
              <a:t> </a:t>
            </a:r>
            <a:r>
              <a:rPr lang="en-GB" dirty="0"/>
              <a:t>tools </a:t>
            </a:r>
            <a:r>
              <a:rPr lang="en-US" dirty="0"/>
              <a:t>may not install or compile correctly</a:t>
            </a:r>
            <a:endParaRPr lang="en-GB" dirty="0"/>
          </a:p>
          <a:p>
            <a:endParaRPr lang="en-US" dirty="0"/>
          </a:p>
          <a:p>
            <a:pPr marL="457200" lvl="1" indent="0">
              <a:buNone/>
            </a:pPr>
            <a:endParaRPr lang="cs-CZ" dirty="0"/>
          </a:p>
        </p:txBody>
      </p:sp>
    </p:spTree>
    <p:extLst>
      <p:ext uri="{BB962C8B-B14F-4D97-AF65-F5344CB8AC3E}">
        <p14:creationId xmlns:p14="http://schemas.microsoft.com/office/powerpoint/2010/main" val="30319278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smtClean="0"/>
              <a:t>Forensics</a:t>
            </a:r>
            <a:r>
              <a:rPr lang="cs-CZ" dirty="0" smtClean="0"/>
              <a:t> – CFT </a:t>
            </a:r>
            <a:r>
              <a:rPr lang="cs-CZ" dirty="0" err="1" smtClean="0"/>
              <a:t>field</a:t>
            </a:r>
            <a:r>
              <a:rPr lang="cs-CZ" dirty="0" smtClean="0"/>
              <a:t> </a:t>
            </a:r>
            <a:r>
              <a:rPr lang="cs-CZ" dirty="0" err="1" smtClean="0"/>
              <a:t>guide</a:t>
            </a:r>
            <a:endParaRPr lang="cs-CZ" dirty="0"/>
          </a:p>
        </p:txBody>
      </p:sp>
      <p:sp>
        <p:nvSpPr>
          <p:cNvPr id="3" name="Zástupný symbol pro obsah 2"/>
          <p:cNvSpPr>
            <a:spLocks noGrp="1"/>
          </p:cNvSpPr>
          <p:nvPr>
            <p:ph idx="1"/>
          </p:nvPr>
        </p:nvSpPr>
        <p:spPr/>
        <p:txBody>
          <a:bodyPr>
            <a:normAutofit/>
          </a:bodyPr>
          <a:lstStyle/>
          <a:p>
            <a:r>
              <a:rPr lang="cs-CZ" dirty="0" err="1"/>
              <a:t>Initial</a:t>
            </a:r>
            <a:r>
              <a:rPr lang="cs-CZ" dirty="0"/>
              <a:t> </a:t>
            </a:r>
            <a:r>
              <a:rPr lang="cs-CZ" dirty="0" err="1" smtClean="0"/>
              <a:t>analysis</a:t>
            </a:r>
            <a:r>
              <a:rPr lang="cs-CZ" dirty="0" smtClean="0"/>
              <a:t> (</a:t>
            </a:r>
            <a:r>
              <a:rPr lang="cs-CZ" dirty="0" err="1" smtClean="0"/>
              <a:t>strings</a:t>
            </a:r>
            <a:r>
              <a:rPr lang="cs-CZ" dirty="0" smtClean="0"/>
              <a:t>, grep, </a:t>
            </a:r>
            <a:r>
              <a:rPr lang="cs-CZ" dirty="0" err="1" smtClean="0"/>
              <a:t>hexdump</a:t>
            </a:r>
            <a:r>
              <a:rPr lang="cs-CZ" dirty="0" smtClean="0"/>
              <a:t>,… </a:t>
            </a:r>
            <a:r>
              <a:rPr lang="cs-CZ" dirty="0" err="1" smtClean="0"/>
              <a:t>find</a:t>
            </a:r>
            <a:r>
              <a:rPr lang="cs-CZ" dirty="0" smtClean="0"/>
              <a:t> </a:t>
            </a:r>
            <a:r>
              <a:rPr lang="cs-CZ" dirty="0" err="1" smtClean="0"/>
              <a:t>something</a:t>
            </a:r>
            <a:r>
              <a:rPr lang="cs-CZ" dirty="0" smtClean="0"/>
              <a:t>)</a:t>
            </a:r>
          </a:p>
          <a:p>
            <a:r>
              <a:rPr lang="cs-CZ" dirty="0"/>
              <a:t>Binary-as-text </a:t>
            </a:r>
            <a:r>
              <a:rPr lang="cs-CZ" dirty="0" err="1" smtClean="0"/>
              <a:t>encodings</a:t>
            </a:r>
            <a:r>
              <a:rPr lang="cs-CZ" dirty="0" smtClean="0"/>
              <a:t> (base64, ASCII)</a:t>
            </a:r>
            <a:endParaRPr lang="cs-CZ" dirty="0"/>
          </a:p>
          <a:p>
            <a:r>
              <a:rPr lang="cs-CZ" dirty="0" err="1" smtClean="0"/>
              <a:t>File</a:t>
            </a:r>
            <a:r>
              <a:rPr lang="cs-CZ" dirty="0" smtClean="0"/>
              <a:t> </a:t>
            </a:r>
            <a:r>
              <a:rPr lang="cs-CZ" dirty="0" err="1"/>
              <a:t>format</a:t>
            </a:r>
            <a:r>
              <a:rPr lang="cs-CZ" dirty="0"/>
              <a:t> </a:t>
            </a:r>
            <a:r>
              <a:rPr lang="cs-CZ" dirty="0" err="1"/>
              <a:t>identification</a:t>
            </a:r>
            <a:r>
              <a:rPr lang="cs-CZ" dirty="0"/>
              <a:t> (and "</a:t>
            </a:r>
            <a:r>
              <a:rPr lang="cs-CZ" dirty="0" err="1"/>
              <a:t>magic</a:t>
            </a:r>
            <a:r>
              <a:rPr lang="cs-CZ" dirty="0"/>
              <a:t> </a:t>
            </a:r>
            <a:r>
              <a:rPr lang="cs-CZ" dirty="0" err="1"/>
              <a:t>bytes</a:t>
            </a:r>
            <a:r>
              <a:rPr lang="cs-CZ" dirty="0" smtClean="0"/>
              <a:t>") ($ </a:t>
            </a:r>
            <a:r>
              <a:rPr lang="cs-CZ" dirty="0" err="1" smtClean="0"/>
              <a:t>file</a:t>
            </a:r>
            <a:r>
              <a:rPr lang="cs-CZ" dirty="0" smtClean="0"/>
              <a:t>)</a:t>
            </a:r>
            <a:endParaRPr lang="cs-CZ" dirty="0"/>
          </a:p>
          <a:p>
            <a:r>
              <a:rPr lang="en-US" dirty="0" smtClean="0"/>
              <a:t>Manipulating </a:t>
            </a:r>
            <a:r>
              <a:rPr lang="en-US" dirty="0"/>
              <a:t>Binary Data in </a:t>
            </a:r>
            <a:r>
              <a:rPr lang="en-US" dirty="0" smtClean="0"/>
              <a:t>Python</a:t>
            </a:r>
            <a:r>
              <a:rPr lang="cs-CZ" dirty="0" smtClean="0"/>
              <a:t> (</a:t>
            </a:r>
            <a:r>
              <a:rPr lang="cs-CZ" dirty="0" err="1" smtClean="0"/>
              <a:t>bytearray</a:t>
            </a:r>
            <a:r>
              <a:rPr lang="cs-CZ" dirty="0"/>
              <a:t>)</a:t>
            </a:r>
            <a:endParaRPr lang="cs-CZ" dirty="0" smtClean="0"/>
          </a:p>
          <a:p>
            <a:r>
              <a:rPr lang="cs-CZ" dirty="0" err="1"/>
              <a:t>File</a:t>
            </a:r>
            <a:r>
              <a:rPr lang="cs-CZ" dirty="0"/>
              <a:t> </a:t>
            </a:r>
            <a:r>
              <a:rPr lang="cs-CZ" dirty="0" smtClean="0"/>
              <a:t>carving (</a:t>
            </a:r>
            <a:r>
              <a:rPr lang="cs-CZ" dirty="0" err="1" smtClean="0"/>
              <a:t>binwalk</a:t>
            </a:r>
            <a:r>
              <a:rPr lang="cs-CZ" dirty="0" smtClean="0"/>
              <a:t>)</a:t>
            </a:r>
          </a:p>
        </p:txBody>
      </p:sp>
    </p:spTree>
    <p:extLst>
      <p:ext uri="{BB962C8B-B14F-4D97-AF65-F5344CB8AC3E}">
        <p14:creationId xmlns:p14="http://schemas.microsoft.com/office/powerpoint/2010/main" val="38625266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smtClean="0"/>
              <a:t>Forensics</a:t>
            </a:r>
            <a:r>
              <a:rPr lang="cs-CZ" dirty="0" smtClean="0"/>
              <a:t> – CFT </a:t>
            </a:r>
            <a:r>
              <a:rPr lang="cs-CZ" dirty="0" err="1" smtClean="0"/>
              <a:t>field</a:t>
            </a:r>
            <a:r>
              <a:rPr lang="cs-CZ" dirty="0" smtClean="0"/>
              <a:t> </a:t>
            </a:r>
            <a:r>
              <a:rPr lang="cs-CZ" dirty="0" err="1" smtClean="0"/>
              <a:t>guide</a:t>
            </a:r>
            <a:endParaRPr lang="cs-CZ" dirty="0"/>
          </a:p>
        </p:txBody>
      </p:sp>
      <p:sp>
        <p:nvSpPr>
          <p:cNvPr id="3" name="Zástupný symbol pro obsah 2"/>
          <p:cNvSpPr>
            <a:spLocks noGrp="1"/>
          </p:cNvSpPr>
          <p:nvPr>
            <p:ph idx="1"/>
          </p:nvPr>
        </p:nvSpPr>
        <p:spPr>
          <a:xfrm>
            <a:off x="838200" y="1690688"/>
            <a:ext cx="10515600" cy="5167312"/>
          </a:xfrm>
        </p:spPr>
        <p:txBody>
          <a:bodyPr>
            <a:normAutofit/>
          </a:bodyPr>
          <a:lstStyle/>
          <a:p>
            <a:pPr marL="0" indent="0">
              <a:buNone/>
            </a:pPr>
            <a:r>
              <a:rPr lang="cs-CZ" dirty="0" err="1" smtClean="0"/>
              <a:t>Common</a:t>
            </a:r>
            <a:r>
              <a:rPr lang="cs-CZ" dirty="0" smtClean="0"/>
              <a:t> </a:t>
            </a:r>
            <a:r>
              <a:rPr lang="cs-CZ" dirty="0" err="1" smtClean="0"/>
              <a:t>file</a:t>
            </a:r>
            <a:r>
              <a:rPr lang="cs-CZ" dirty="0" smtClean="0"/>
              <a:t> </a:t>
            </a:r>
            <a:r>
              <a:rPr lang="cs-CZ" dirty="0" err="1" smtClean="0"/>
              <a:t>formats</a:t>
            </a:r>
            <a:r>
              <a:rPr lang="cs-CZ" dirty="0" smtClean="0"/>
              <a:t> (</a:t>
            </a:r>
            <a:r>
              <a:rPr lang="cs-CZ" dirty="0" err="1" smtClean="0"/>
              <a:t>HxD</a:t>
            </a:r>
            <a:r>
              <a:rPr lang="cs-CZ" dirty="0" smtClean="0"/>
              <a:t>, 010 Editor):</a:t>
            </a:r>
            <a:endParaRPr lang="cs-CZ" dirty="0"/>
          </a:p>
          <a:p>
            <a:pPr lvl="1"/>
            <a:r>
              <a:rPr lang="cs-CZ" dirty="0"/>
              <a:t>Archive </a:t>
            </a:r>
            <a:r>
              <a:rPr lang="cs-CZ" dirty="0" err="1"/>
              <a:t>files</a:t>
            </a:r>
            <a:r>
              <a:rPr lang="cs-CZ" dirty="0"/>
              <a:t> (ZIP, </a:t>
            </a:r>
            <a:r>
              <a:rPr lang="cs-CZ" dirty="0" smtClean="0"/>
              <a:t>7z, TGZ</a:t>
            </a:r>
            <a:r>
              <a:rPr lang="cs-CZ" dirty="0"/>
              <a:t>), </a:t>
            </a:r>
            <a:r>
              <a:rPr lang="cs-CZ" dirty="0" err="1"/>
              <a:t>fcrackzip</a:t>
            </a:r>
            <a:r>
              <a:rPr lang="cs-CZ" dirty="0"/>
              <a:t> </a:t>
            </a:r>
            <a:r>
              <a:rPr lang="cs-CZ" dirty="0" err="1" smtClean="0"/>
              <a:t>for</a:t>
            </a:r>
            <a:r>
              <a:rPr lang="cs-CZ" dirty="0" smtClean="0"/>
              <a:t> </a:t>
            </a:r>
            <a:r>
              <a:rPr lang="cs-CZ" dirty="0" err="1" smtClean="0"/>
              <a:t>brute-force</a:t>
            </a:r>
            <a:endParaRPr lang="cs-CZ" dirty="0"/>
          </a:p>
          <a:p>
            <a:pPr lvl="1"/>
            <a:r>
              <a:rPr lang="cs-CZ" dirty="0"/>
              <a:t>Image </a:t>
            </a:r>
            <a:r>
              <a:rPr lang="cs-CZ" dirty="0" err="1"/>
              <a:t>file</a:t>
            </a:r>
            <a:r>
              <a:rPr lang="cs-CZ" dirty="0"/>
              <a:t> </a:t>
            </a:r>
            <a:r>
              <a:rPr lang="cs-CZ" dirty="0" err="1"/>
              <a:t>formats</a:t>
            </a:r>
            <a:r>
              <a:rPr lang="cs-CZ" dirty="0"/>
              <a:t> (JPG, GIF, BMP, PNG</a:t>
            </a:r>
            <a:r>
              <a:rPr lang="cs-CZ" dirty="0" smtClean="0"/>
              <a:t>), </a:t>
            </a:r>
            <a:r>
              <a:rPr lang="cs-CZ" dirty="0" err="1" smtClean="0"/>
              <a:t>exiftool</a:t>
            </a:r>
            <a:r>
              <a:rPr lang="cs-CZ" dirty="0" smtClean="0"/>
              <a:t>, s-</a:t>
            </a:r>
            <a:r>
              <a:rPr lang="cs-CZ" dirty="0" err="1" smtClean="0"/>
              <a:t>tools</a:t>
            </a:r>
            <a:endParaRPr lang="cs-CZ" dirty="0"/>
          </a:p>
          <a:p>
            <a:pPr lvl="1"/>
            <a:r>
              <a:rPr lang="cs-CZ" dirty="0" err="1"/>
              <a:t>Filesystem</a:t>
            </a:r>
            <a:r>
              <a:rPr lang="cs-CZ" dirty="0"/>
              <a:t> </a:t>
            </a:r>
            <a:r>
              <a:rPr lang="cs-CZ" dirty="0" err="1"/>
              <a:t>images</a:t>
            </a:r>
            <a:r>
              <a:rPr lang="cs-CZ" dirty="0"/>
              <a:t> (</a:t>
            </a:r>
            <a:r>
              <a:rPr lang="cs-CZ" dirty="0" err="1"/>
              <a:t>especially</a:t>
            </a:r>
            <a:r>
              <a:rPr lang="cs-CZ" dirty="0"/>
              <a:t> EXT4</a:t>
            </a:r>
            <a:r>
              <a:rPr lang="cs-CZ" dirty="0" smtClean="0"/>
              <a:t>), </a:t>
            </a:r>
            <a:r>
              <a:rPr lang="cs-CZ" dirty="0" err="1" smtClean="0"/>
              <a:t>Sleuth</a:t>
            </a:r>
            <a:r>
              <a:rPr lang="cs-CZ" dirty="0" smtClean="0"/>
              <a:t> </a:t>
            </a:r>
            <a:r>
              <a:rPr lang="cs-CZ" dirty="0" err="1" smtClean="0"/>
              <a:t>Kit</a:t>
            </a:r>
            <a:r>
              <a:rPr lang="cs-CZ" dirty="0" smtClean="0"/>
              <a:t>, </a:t>
            </a:r>
            <a:r>
              <a:rPr lang="cs-CZ" dirty="0" err="1"/>
              <a:t>A</a:t>
            </a:r>
            <a:r>
              <a:rPr lang="cs-CZ" dirty="0" err="1" smtClean="0"/>
              <a:t>utopsy</a:t>
            </a:r>
            <a:endParaRPr lang="cs-CZ" dirty="0"/>
          </a:p>
          <a:p>
            <a:pPr lvl="1"/>
            <a:r>
              <a:rPr lang="cs-CZ" dirty="0" err="1"/>
              <a:t>Packet</a:t>
            </a:r>
            <a:r>
              <a:rPr lang="cs-CZ" dirty="0"/>
              <a:t> </a:t>
            </a:r>
            <a:r>
              <a:rPr lang="cs-CZ" dirty="0" err="1"/>
              <a:t>captures</a:t>
            </a:r>
            <a:r>
              <a:rPr lang="cs-CZ" dirty="0"/>
              <a:t> (PCAP, PCAPNG</a:t>
            </a:r>
            <a:r>
              <a:rPr lang="cs-CZ" dirty="0" smtClean="0"/>
              <a:t>), </a:t>
            </a:r>
            <a:r>
              <a:rPr lang="cs-CZ" dirty="0" err="1" smtClean="0"/>
              <a:t>Wireshark</a:t>
            </a:r>
            <a:endParaRPr lang="cs-CZ" dirty="0"/>
          </a:p>
          <a:p>
            <a:pPr lvl="1"/>
            <a:r>
              <a:rPr lang="cs-CZ" dirty="0" err="1"/>
              <a:t>Memory</a:t>
            </a:r>
            <a:r>
              <a:rPr lang="cs-CZ" dirty="0"/>
              <a:t> </a:t>
            </a:r>
            <a:r>
              <a:rPr lang="cs-CZ" dirty="0" err="1" smtClean="0"/>
              <a:t>dumps</a:t>
            </a:r>
            <a:r>
              <a:rPr lang="cs-CZ" dirty="0" smtClean="0"/>
              <a:t>, Volatility</a:t>
            </a:r>
            <a:endParaRPr lang="cs-CZ" dirty="0"/>
          </a:p>
          <a:p>
            <a:pPr lvl="1"/>
            <a:r>
              <a:rPr lang="cs-CZ" dirty="0" smtClean="0"/>
              <a:t>PDF, </a:t>
            </a:r>
            <a:r>
              <a:rPr lang="cs-CZ" dirty="0" err="1" smtClean="0"/>
              <a:t>qpdf</a:t>
            </a:r>
            <a:endParaRPr lang="cs-CZ" dirty="0" smtClean="0"/>
          </a:p>
          <a:p>
            <a:pPr lvl="2"/>
            <a:r>
              <a:rPr lang="en-US" sz="1600" dirty="0"/>
              <a:t>non-visible layers</a:t>
            </a:r>
          </a:p>
          <a:p>
            <a:pPr lvl="2"/>
            <a:r>
              <a:rPr lang="en-US" sz="1600" dirty="0"/>
              <a:t>Adobe's metadata format "XMP"</a:t>
            </a:r>
          </a:p>
          <a:p>
            <a:pPr lvl="2"/>
            <a:r>
              <a:rPr lang="en-US" sz="1600" dirty="0"/>
              <a:t>the "incremental generation" feature of PDF wherein a previous version is retained but not visible to the user</a:t>
            </a:r>
          </a:p>
          <a:p>
            <a:pPr lvl="2"/>
            <a:r>
              <a:rPr lang="en-US" sz="1600" dirty="0"/>
              <a:t>white text on a white background</a:t>
            </a:r>
          </a:p>
          <a:p>
            <a:pPr lvl="2"/>
            <a:r>
              <a:rPr lang="en-US" sz="1600" dirty="0"/>
              <a:t>text behind images</a:t>
            </a:r>
          </a:p>
          <a:p>
            <a:pPr lvl="2"/>
            <a:r>
              <a:rPr lang="en-US" sz="1600" dirty="0"/>
              <a:t>an image behind an overlapping image</a:t>
            </a:r>
          </a:p>
          <a:p>
            <a:pPr lvl="2"/>
            <a:r>
              <a:rPr lang="en-US" sz="1600" dirty="0"/>
              <a:t>non-displayed comments</a:t>
            </a:r>
          </a:p>
          <a:p>
            <a:pPr lvl="1"/>
            <a:endParaRPr lang="cs-CZ" dirty="0"/>
          </a:p>
        </p:txBody>
      </p:sp>
    </p:spTree>
    <p:extLst>
      <p:ext uri="{BB962C8B-B14F-4D97-AF65-F5344CB8AC3E}">
        <p14:creationId xmlns:p14="http://schemas.microsoft.com/office/powerpoint/2010/main" val="7617357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err="1" smtClean="0"/>
              <a:t>Forensics</a:t>
            </a:r>
            <a:r>
              <a:rPr lang="cs-CZ" dirty="0" smtClean="0"/>
              <a:t> – CFT </a:t>
            </a:r>
            <a:r>
              <a:rPr lang="cs-CZ" dirty="0" err="1" smtClean="0"/>
              <a:t>field</a:t>
            </a:r>
            <a:r>
              <a:rPr lang="cs-CZ" dirty="0" smtClean="0"/>
              <a:t> </a:t>
            </a:r>
            <a:r>
              <a:rPr lang="cs-CZ" dirty="0" err="1" smtClean="0"/>
              <a:t>guide</a:t>
            </a:r>
            <a:endParaRPr lang="cs-CZ" dirty="0"/>
          </a:p>
        </p:txBody>
      </p:sp>
      <p:sp>
        <p:nvSpPr>
          <p:cNvPr id="3" name="Zástupný symbol pro obsah 2"/>
          <p:cNvSpPr>
            <a:spLocks noGrp="1"/>
          </p:cNvSpPr>
          <p:nvPr>
            <p:ph idx="1"/>
          </p:nvPr>
        </p:nvSpPr>
        <p:spPr/>
        <p:txBody>
          <a:bodyPr>
            <a:normAutofit/>
          </a:bodyPr>
          <a:lstStyle/>
          <a:p>
            <a:pPr marL="0" indent="0">
              <a:buNone/>
            </a:pPr>
            <a:r>
              <a:rPr lang="cs-CZ" dirty="0" err="1"/>
              <a:t>C</a:t>
            </a:r>
            <a:r>
              <a:rPr lang="cs-CZ" dirty="0" err="1" smtClean="0"/>
              <a:t>ommon</a:t>
            </a:r>
            <a:r>
              <a:rPr lang="cs-CZ" dirty="0" smtClean="0"/>
              <a:t> </a:t>
            </a:r>
            <a:r>
              <a:rPr lang="cs-CZ" dirty="0" err="1" smtClean="0"/>
              <a:t>file</a:t>
            </a:r>
            <a:r>
              <a:rPr lang="cs-CZ" dirty="0" smtClean="0"/>
              <a:t> </a:t>
            </a:r>
            <a:r>
              <a:rPr lang="cs-CZ" dirty="0" err="1" smtClean="0"/>
              <a:t>formats</a:t>
            </a:r>
            <a:r>
              <a:rPr lang="cs-CZ" dirty="0" smtClean="0"/>
              <a:t>:</a:t>
            </a:r>
            <a:endParaRPr lang="cs-CZ" dirty="0"/>
          </a:p>
          <a:p>
            <a:pPr lvl="1"/>
            <a:r>
              <a:rPr lang="cs-CZ" dirty="0" smtClean="0"/>
              <a:t>Video </a:t>
            </a:r>
            <a:r>
              <a:rPr lang="cs-CZ" dirty="0"/>
              <a:t>(</a:t>
            </a:r>
            <a:r>
              <a:rPr lang="cs-CZ" dirty="0" err="1"/>
              <a:t>especially</a:t>
            </a:r>
            <a:r>
              <a:rPr lang="cs-CZ" dirty="0"/>
              <a:t> MP4) </a:t>
            </a:r>
            <a:r>
              <a:rPr lang="cs-CZ" dirty="0" err="1"/>
              <a:t>or</a:t>
            </a:r>
            <a:r>
              <a:rPr lang="cs-CZ" dirty="0"/>
              <a:t> Audio (</a:t>
            </a:r>
            <a:r>
              <a:rPr lang="cs-CZ" dirty="0" err="1"/>
              <a:t>especially</a:t>
            </a:r>
            <a:r>
              <a:rPr lang="cs-CZ" dirty="0"/>
              <a:t> WAV, MP3</a:t>
            </a:r>
            <a:r>
              <a:rPr lang="cs-CZ" dirty="0" smtClean="0"/>
              <a:t>), </a:t>
            </a:r>
            <a:r>
              <a:rPr lang="cs-CZ" dirty="0" err="1" smtClean="0"/>
              <a:t>Audacity</a:t>
            </a:r>
            <a:endParaRPr lang="cs-CZ" dirty="0" smtClean="0"/>
          </a:p>
          <a:p>
            <a:pPr lvl="2"/>
            <a:r>
              <a:rPr lang="en-US" dirty="0"/>
              <a:t>encode text into audio </a:t>
            </a:r>
            <a:r>
              <a:rPr lang="en-US" dirty="0" smtClean="0"/>
              <a:t>waveforms</a:t>
            </a:r>
            <a:r>
              <a:rPr lang="cs-CZ" dirty="0" smtClean="0"/>
              <a:t> (</a:t>
            </a:r>
            <a:r>
              <a:rPr lang="cs-CZ" dirty="0" err="1" smtClean="0"/>
              <a:t>spectogram</a:t>
            </a:r>
            <a:r>
              <a:rPr lang="cs-CZ" dirty="0" smtClean="0"/>
              <a:t>)</a:t>
            </a:r>
          </a:p>
          <a:p>
            <a:pPr lvl="2"/>
            <a:r>
              <a:rPr lang="cs-CZ" dirty="0" err="1" smtClean="0"/>
              <a:t>message</a:t>
            </a:r>
            <a:r>
              <a:rPr lang="cs-CZ" dirty="0" smtClean="0"/>
              <a:t> (reverse audio, </a:t>
            </a:r>
            <a:r>
              <a:rPr lang="cs-CZ" dirty="0" err="1" smtClean="0"/>
              <a:t>slow</a:t>
            </a:r>
            <a:r>
              <a:rPr lang="cs-CZ" dirty="0" smtClean="0"/>
              <a:t> </a:t>
            </a:r>
            <a:r>
              <a:rPr lang="cs-CZ" dirty="0" err="1" smtClean="0"/>
              <a:t>down</a:t>
            </a:r>
            <a:r>
              <a:rPr lang="cs-CZ" dirty="0" smtClean="0"/>
              <a:t>…)</a:t>
            </a:r>
          </a:p>
          <a:p>
            <a:pPr lvl="2"/>
            <a:r>
              <a:rPr lang="cs-CZ" dirty="0" smtClean="0"/>
              <a:t>LSB (least-</a:t>
            </a:r>
            <a:r>
              <a:rPr lang="cs-CZ" dirty="0" err="1" smtClean="0"/>
              <a:t>significant</a:t>
            </a:r>
            <a:r>
              <a:rPr lang="cs-CZ" dirty="0" smtClean="0"/>
              <a:t>-bit) </a:t>
            </a:r>
          </a:p>
          <a:p>
            <a:pPr lvl="2"/>
            <a:r>
              <a:rPr lang="cs-CZ" dirty="0" err="1" smtClean="0"/>
              <a:t>Metadata</a:t>
            </a:r>
            <a:r>
              <a:rPr lang="cs-CZ" dirty="0" smtClean="0"/>
              <a:t>, </a:t>
            </a:r>
            <a:r>
              <a:rPr lang="cs-CZ" dirty="0" err="1" smtClean="0"/>
              <a:t>exiftool</a:t>
            </a:r>
            <a:endParaRPr lang="cs-CZ" dirty="0"/>
          </a:p>
          <a:p>
            <a:pPr lvl="1"/>
            <a:r>
              <a:rPr lang="cs-CZ" dirty="0" err="1"/>
              <a:t>Microsoft's</a:t>
            </a:r>
            <a:r>
              <a:rPr lang="cs-CZ" dirty="0"/>
              <a:t> Office </a:t>
            </a:r>
            <a:r>
              <a:rPr lang="cs-CZ" dirty="0" err="1"/>
              <a:t>formats</a:t>
            </a:r>
            <a:r>
              <a:rPr lang="cs-CZ" dirty="0"/>
              <a:t> (RTF, OLE, OOXML</a:t>
            </a:r>
            <a:r>
              <a:rPr lang="cs-CZ" dirty="0" smtClean="0"/>
              <a:t>), </a:t>
            </a:r>
            <a:r>
              <a:rPr lang="cs-CZ" dirty="0" err="1" smtClean="0"/>
              <a:t>oletools</a:t>
            </a:r>
            <a:endParaRPr lang="cs-CZ" dirty="0" smtClean="0"/>
          </a:p>
          <a:p>
            <a:pPr lvl="2"/>
            <a:r>
              <a:rPr lang="cs-CZ" dirty="0" smtClean="0"/>
              <a:t>OLE </a:t>
            </a:r>
            <a:r>
              <a:rPr lang="cs-CZ" dirty="0" err="1" smtClean="0"/>
              <a:t>formats</a:t>
            </a:r>
            <a:r>
              <a:rPr lang="cs-CZ" dirty="0" smtClean="0"/>
              <a:t>, oledump.py</a:t>
            </a:r>
          </a:p>
          <a:p>
            <a:pPr lvl="2"/>
            <a:r>
              <a:rPr lang="cs-CZ" dirty="0" smtClean="0"/>
              <a:t>OOXML, </a:t>
            </a:r>
            <a:r>
              <a:rPr lang="cs-CZ" dirty="0" err="1" smtClean="0"/>
              <a:t>unzip</a:t>
            </a:r>
            <a:endParaRPr lang="cs-CZ" dirty="0" smtClean="0"/>
          </a:p>
          <a:p>
            <a:pPr lvl="2"/>
            <a:r>
              <a:rPr lang="cs-CZ" dirty="0" smtClean="0"/>
              <a:t>VBA </a:t>
            </a:r>
            <a:r>
              <a:rPr lang="cs-CZ" dirty="0" err="1" smtClean="0"/>
              <a:t>scripts</a:t>
            </a:r>
            <a:r>
              <a:rPr lang="cs-CZ" dirty="0" smtClean="0"/>
              <a:t> - </a:t>
            </a:r>
            <a:r>
              <a:rPr lang="cs-CZ" dirty="0" err="1" smtClean="0"/>
              <a:t>macros</a:t>
            </a:r>
            <a:endParaRPr lang="cs-CZ" dirty="0"/>
          </a:p>
          <a:p>
            <a:endParaRPr lang="cs-CZ" dirty="0"/>
          </a:p>
        </p:txBody>
      </p:sp>
    </p:spTree>
    <p:extLst>
      <p:ext uri="{BB962C8B-B14F-4D97-AF65-F5344CB8AC3E}">
        <p14:creationId xmlns:p14="http://schemas.microsoft.com/office/powerpoint/2010/main" val="33243811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838200" y="238125"/>
            <a:ext cx="10515600" cy="752475"/>
          </a:xfrm>
        </p:spPr>
        <p:txBody>
          <a:bodyPr>
            <a:normAutofit/>
          </a:bodyPr>
          <a:lstStyle/>
          <a:p>
            <a:r>
              <a:rPr lang="cs-CZ" dirty="0" err="1" smtClean="0"/>
              <a:t>History</a:t>
            </a:r>
            <a:endParaRPr lang="cs-CZ" dirty="0"/>
          </a:p>
        </p:txBody>
      </p:sp>
      <p:pic>
        <p:nvPicPr>
          <p:cNvPr id="4" name="Obráze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13" y="1302512"/>
            <a:ext cx="10204174" cy="5347756"/>
          </a:xfrm>
          <a:prstGeom prst="rect">
            <a:avLst/>
          </a:prstGeom>
          <a:ln w="6350">
            <a:solidFill>
              <a:schemeClr val="tx1"/>
            </a:solidFill>
          </a:ln>
        </p:spPr>
      </p:pic>
    </p:spTree>
    <p:extLst>
      <p:ext uri="{BB962C8B-B14F-4D97-AF65-F5344CB8AC3E}">
        <p14:creationId xmlns:p14="http://schemas.microsoft.com/office/powerpoint/2010/main" val="16652962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Basic </a:t>
            </a:r>
            <a:r>
              <a:rPr lang="cs-CZ" dirty="0" err="1" smtClean="0"/>
              <a:t>guidelines</a:t>
            </a:r>
            <a:endParaRPr lang="cs-CZ" dirty="0"/>
          </a:p>
        </p:txBody>
      </p:sp>
      <p:sp>
        <p:nvSpPr>
          <p:cNvPr id="3" name="Zástupný symbol pro obsah 2"/>
          <p:cNvSpPr>
            <a:spLocks noGrp="1"/>
          </p:cNvSpPr>
          <p:nvPr>
            <p:ph idx="1"/>
          </p:nvPr>
        </p:nvSpPr>
        <p:spPr/>
        <p:txBody>
          <a:bodyPr>
            <a:normAutofit lnSpcReduction="10000"/>
          </a:bodyPr>
          <a:lstStyle/>
          <a:p>
            <a:r>
              <a:rPr lang="cs-CZ" dirty="0">
                <a:hlinkClick r:id="rId3"/>
              </a:rPr>
              <a:t>Postery</a:t>
            </a:r>
            <a:r>
              <a:rPr lang="cs-CZ" dirty="0"/>
              <a:t> </a:t>
            </a:r>
            <a:r>
              <a:rPr lang="cs-CZ" dirty="0" smtClean="0"/>
              <a:t>SANS </a:t>
            </a:r>
          </a:p>
          <a:p>
            <a:pPr lvl="1"/>
            <a:r>
              <a:rPr lang="cs-CZ" dirty="0" smtClean="0"/>
              <a:t>Windows</a:t>
            </a:r>
          </a:p>
          <a:p>
            <a:pPr lvl="1"/>
            <a:r>
              <a:rPr lang="cs-CZ" dirty="0" smtClean="0"/>
              <a:t>Windows-</a:t>
            </a:r>
            <a:r>
              <a:rPr lang="cs-CZ" dirty="0" err="1" smtClean="0"/>
              <a:t>Apps</a:t>
            </a:r>
            <a:endParaRPr lang="cs-CZ" dirty="0" smtClean="0"/>
          </a:p>
          <a:p>
            <a:pPr lvl="1"/>
            <a:r>
              <a:rPr lang="cs-CZ" dirty="0" err="1" smtClean="0"/>
              <a:t>Hunt</a:t>
            </a:r>
            <a:r>
              <a:rPr lang="cs-CZ" dirty="0" smtClean="0"/>
              <a:t> </a:t>
            </a:r>
            <a:r>
              <a:rPr lang="cs-CZ" dirty="0" err="1" smtClean="0"/>
              <a:t>Evil</a:t>
            </a:r>
            <a:endParaRPr lang="cs-CZ" dirty="0" smtClean="0"/>
          </a:p>
          <a:p>
            <a:pPr lvl="1"/>
            <a:r>
              <a:rPr lang="cs-CZ" dirty="0" smtClean="0"/>
              <a:t>Network </a:t>
            </a:r>
          </a:p>
          <a:p>
            <a:pPr lvl="1"/>
            <a:endParaRPr lang="cs-CZ" dirty="0" smtClean="0"/>
          </a:p>
          <a:p>
            <a:pPr lvl="1"/>
            <a:r>
              <a:rPr lang="cs-CZ" sz="2000" dirty="0" err="1" smtClean="0"/>
              <a:t>Smartphones</a:t>
            </a:r>
            <a:endParaRPr lang="cs-CZ" sz="2000" dirty="0" smtClean="0"/>
          </a:p>
          <a:p>
            <a:pPr lvl="1"/>
            <a:r>
              <a:rPr lang="cs-CZ" sz="2000" dirty="0" err="1" smtClean="0"/>
              <a:t>Cloud</a:t>
            </a:r>
            <a:endParaRPr lang="cs-CZ" sz="2000" dirty="0" smtClean="0"/>
          </a:p>
          <a:p>
            <a:pPr marL="457200" lvl="1" indent="0">
              <a:buNone/>
            </a:pPr>
            <a:endParaRPr lang="cs-CZ" dirty="0"/>
          </a:p>
          <a:p>
            <a:r>
              <a:rPr lang="cs-CZ" dirty="0" err="1" smtClean="0"/>
              <a:t>Memory</a:t>
            </a:r>
            <a:r>
              <a:rPr lang="cs-CZ" dirty="0" smtClean="0"/>
              <a:t> </a:t>
            </a:r>
            <a:r>
              <a:rPr lang="cs-CZ" dirty="0" err="1"/>
              <a:t>Forensics</a:t>
            </a:r>
            <a:r>
              <a:rPr lang="cs-CZ" dirty="0"/>
              <a:t> </a:t>
            </a:r>
            <a:r>
              <a:rPr lang="cs-CZ" dirty="0" err="1"/>
              <a:t>Cheat</a:t>
            </a:r>
            <a:r>
              <a:rPr lang="cs-CZ" dirty="0"/>
              <a:t> </a:t>
            </a:r>
            <a:r>
              <a:rPr lang="cs-CZ" dirty="0" err="1"/>
              <a:t>Sheet</a:t>
            </a:r>
            <a:endParaRPr lang="cs-CZ" dirty="0" smtClean="0"/>
          </a:p>
          <a:p>
            <a:r>
              <a:rPr lang="cs-CZ" dirty="0" smtClean="0"/>
              <a:t>DFIR </a:t>
            </a:r>
            <a:r>
              <a:rPr lang="cs-CZ" dirty="0" err="1"/>
              <a:t>Cheat</a:t>
            </a:r>
            <a:r>
              <a:rPr lang="cs-CZ" dirty="0"/>
              <a:t> </a:t>
            </a:r>
            <a:r>
              <a:rPr lang="cs-CZ" dirty="0" err="1"/>
              <a:t>sheet</a:t>
            </a:r>
            <a:endParaRPr lang="cs-CZ" dirty="0"/>
          </a:p>
        </p:txBody>
      </p:sp>
    </p:spTree>
    <p:extLst>
      <p:ext uri="{BB962C8B-B14F-4D97-AF65-F5344CB8AC3E}">
        <p14:creationId xmlns:p14="http://schemas.microsoft.com/office/powerpoint/2010/main" val="13682809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dirty="0" smtClean="0"/>
              <a:t>DFIR </a:t>
            </a:r>
            <a:r>
              <a:rPr lang="cs-CZ" dirty="0" err="1" smtClean="0"/>
              <a:t>Summits</a:t>
            </a:r>
            <a:r>
              <a:rPr lang="cs-CZ" dirty="0" smtClean="0"/>
              <a:t> </a:t>
            </a:r>
            <a:r>
              <a:rPr lang="cs-CZ" dirty="0" err="1" smtClean="0"/>
              <a:t>highlights</a:t>
            </a:r>
            <a:r>
              <a:rPr lang="cs-CZ" dirty="0" smtClean="0"/>
              <a:t> (2021 </a:t>
            </a:r>
            <a:r>
              <a:rPr lang="cs-CZ" dirty="0" smtClean="0"/>
              <a:t>-</a:t>
            </a:r>
            <a:r>
              <a:rPr lang="cs-CZ" dirty="0" smtClean="0"/>
              <a:t>2023)</a:t>
            </a:r>
            <a:endParaRPr lang="cs-CZ" dirty="0"/>
          </a:p>
        </p:txBody>
      </p:sp>
      <p:sp>
        <p:nvSpPr>
          <p:cNvPr id="3" name="Zástupný symbol pro obsah 2"/>
          <p:cNvSpPr>
            <a:spLocks noGrp="1"/>
          </p:cNvSpPr>
          <p:nvPr>
            <p:ph idx="1"/>
          </p:nvPr>
        </p:nvSpPr>
        <p:spPr/>
        <p:txBody>
          <a:bodyPr/>
          <a:lstStyle/>
          <a:p>
            <a:r>
              <a:rPr lang="cs-CZ" dirty="0" smtClean="0"/>
              <a:t>„anonymizované“ smlouvy v </a:t>
            </a:r>
            <a:r>
              <a:rPr lang="cs-CZ" dirty="0" smtClean="0">
                <a:hlinkClick r:id="rId3"/>
              </a:rPr>
              <a:t>registru</a:t>
            </a:r>
            <a:endParaRPr lang="cs-CZ" dirty="0"/>
          </a:p>
          <a:p>
            <a:r>
              <a:rPr lang="cs-CZ" dirty="0"/>
              <a:t>Meta – 2 – </a:t>
            </a:r>
            <a:r>
              <a:rPr lang="cs-CZ" dirty="0" err="1"/>
              <a:t>Oculus</a:t>
            </a:r>
            <a:endParaRPr lang="cs-CZ" dirty="0"/>
          </a:p>
          <a:p>
            <a:r>
              <a:rPr lang="cs-CZ" dirty="0" smtClean="0"/>
              <a:t>ID </a:t>
            </a:r>
            <a:r>
              <a:rPr lang="cs-CZ" dirty="0" err="1"/>
              <a:t>of</a:t>
            </a:r>
            <a:r>
              <a:rPr lang="cs-CZ" dirty="0"/>
              <a:t> </a:t>
            </a:r>
            <a:r>
              <a:rPr lang="cs-CZ" dirty="0" err="1"/>
              <a:t>removable</a:t>
            </a:r>
            <a:r>
              <a:rPr lang="cs-CZ" dirty="0" smtClean="0"/>
              <a:t>?</a:t>
            </a:r>
            <a:endParaRPr lang="cs-CZ" dirty="0" smtClean="0"/>
          </a:p>
          <a:p>
            <a:r>
              <a:rPr lang="en-US" u="sng" dirty="0">
                <a:hlinkClick r:id="rId4"/>
              </a:rPr>
              <a:t>Quickly Finding Encoded Payloads in Office </a:t>
            </a:r>
            <a:r>
              <a:rPr lang="en-US" u="sng" dirty="0" smtClean="0">
                <a:hlinkClick r:id="rId4"/>
              </a:rPr>
              <a:t>Documents</a:t>
            </a:r>
            <a:endParaRPr lang="cs-CZ" u="sng" dirty="0" smtClean="0"/>
          </a:p>
          <a:p>
            <a:r>
              <a:rPr lang="cs-CZ" dirty="0" smtClean="0"/>
              <a:t>…</a:t>
            </a:r>
            <a:endParaRPr lang="en-US" dirty="0"/>
          </a:p>
          <a:p>
            <a:endParaRPr lang="cs-CZ" dirty="0"/>
          </a:p>
        </p:txBody>
      </p:sp>
    </p:spTree>
    <p:extLst>
      <p:ext uri="{BB962C8B-B14F-4D97-AF65-F5344CB8AC3E}">
        <p14:creationId xmlns:p14="http://schemas.microsoft.com/office/powerpoint/2010/main" val="3385700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838200" y="238125"/>
            <a:ext cx="10515600" cy="752475"/>
          </a:xfrm>
        </p:spPr>
        <p:txBody>
          <a:bodyPr>
            <a:normAutofit/>
          </a:bodyPr>
          <a:lstStyle/>
          <a:p>
            <a:r>
              <a:rPr lang="cs-CZ" dirty="0" err="1" smtClean="0"/>
              <a:t>Emerging</a:t>
            </a:r>
            <a:r>
              <a:rPr lang="cs-CZ" dirty="0" smtClean="0"/>
              <a:t> </a:t>
            </a:r>
            <a:r>
              <a:rPr lang="cs-CZ" dirty="0" err="1" smtClean="0"/>
              <a:t>technologies</a:t>
            </a:r>
            <a:r>
              <a:rPr lang="cs-CZ" dirty="0" smtClean="0"/>
              <a:t> </a:t>
            </a:r>
            <a:r>
              <a:rPr lang="cs-CZ" dirty="0" smtClean="0"/>
              <a:t>– </a:t>
            </a:r>
            <a:r>
              <a:rPr lang="cs-CZ" dirty="0" err="1" smtClean="0"/>
              <a:t>challange</a:t>
            </a:r>
            <a:r>
              <a:rPr lang="cs-CZ" dirty="0" smtClean="0"/>
              <a:t>?</a:t>
            </a:r>
            <a:endParaRPr lang="cs-CZ" dirty="0"/>
          </a:p>
        </p:txBody>
      </p:sp>
      <p:pic>
        <p:nvPicPr>
          <p:cNvPr id="5" name="Obráze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990600"/>
            <a:ext cx="9702284" cy="5682966"/>
          </a:xfrm>
          <a:prstGeom prst="rect">
            <a:avLst/>
          </a:prstGeom>
        </p:spPr>
      </p:pic>
    </p:spTree>
    <p:extLst>
      <p:ext uri="{BB962C8B-B14F-4D97-AF65-F5344CB8AC3E}">
        <p14:creationId xmlns:p14="http://schemas.microsoft.com/office/powerpoint/2010/main" val="4940743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Zástupný symbol pro obsah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6760" y="749300"/>
            <a:ext cx="9338750" cy="4451350"/>
          </a:xfrm>
          <a:ln>
            <a:solidFill>
              <a:schemeClr val="tx1"/>
            </a:solidFill>
          </a:ln>
        </p:spPr>
      </p:pic>
    </p:spTree>
    <p:extLst>
      <p:ext uri="{BB962C8B-B14F-4D97-AF65-F5344CB8AC3E}">
        <p14:creationId xmlns:p14="http://schemas.microsoft.com/office/powerpoint/2010/main" val="8671407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a:extLst>
              <a:ext uri="{FF2B5EF4-FFF2-40B4-BE49-F238E27FC236}">
                <a16:creationId xmlns:a16="http://schemas.microsoft.com/office/drawing/2014/main" id="{CF80C1A2-2A47-ACF0-933E-CA9A97A6FF3B}"/>
              </a:ext>
            </a:extLst>
          </p:cNvPr>
          <p:cNvSpPr>
            <a:spLocks noGrp="1"/>
          </p:cNvSpPr>
          <p:nvPr>
            <p:ph type="title"/>
          </p:nvPr>
        </p:nvSpPr>
        <p:spPr>
          <a:xfrm>
            <a:off x="1098765" y="664451"/>
            <a:ext cx="7886700" cy="912679"/>
          </a:xfrm>
        </p:spPr>
        <p:txBody>
          <a:bodyPr>
            <a:normAutofit/>
          </a:bodyPr>
          <a:lstStyle/>
          <a:p>
            <a:r>
              <a:rPr lang="en-US" dirty="0"/>
              <a:t>Key Skills</a:t>
            </a:r>
            <a:endParaRPr lang="cs-CZ" dirty="0"/>
          </a:p>
        </p:txBody>
      </p:sp>
      <p:sp>
        <p:nvSpPr>
          <p:cNvPr id="6" name="Zástupný obsah 5">
            <a:extLst>
              <a:ext uri="{FF2B5EF4-FFF2-40B4-BE49-F238E27FC236}">
                <a16:creationId xmlns:a16="http://schemas.microsoft.com/office/drawing/2014/main" id="{70B20D4E-50DA-7566-6F94-E5871E9D4D54}"/>
              </a:ext>
            </a:extLst>
          </p:cNvPr>
          <p:cNvSpPr>
            <a:spLocks noGrp="1"/>
          </p:cNvSpPr>
          <p:nvPr>
            <p:ph idx="1"/>
          </p:nvPr>
        </p:nvSpPr>
        <p:spPr>
          <a:xfrm>
            <a:off x="1098765" y="1845577"/>
            <a:ext cx="8305294" cy="4794581"/>
          </a:xfrm>
        </p:spPr>
        <p:txBody>
          <a:bodyPr>
            <a:normAutofit/>
          </a:bodyPr>
          <a:lstStyle/>
          <a:p>
            <a:r>
              <a:rPr lang="en-US" sz="2400" dirty="0"/>
              <a:t>Knowledge of file formats</a:t>
            </a:r>
          </a:p>
          <a:p>
            <a:pPr lvl="1"/>
            <a:r>
              <a:rPr lang="en-US" sz="1800" dirty="0"/>
              <a:t>Images, documents, archives</a:t>
            </a:r>
          </a:p>
          <a:p>
            <a:r>
              <a:rPr lang="en-US" sz="2400" dirty="0"/>
              <a:t>Understanding of file metadata &amp; steganography techniques</a:t>
            </a:r>
          </a:p>
          <a:p>
            <a:pPr lvl="1"/>
            <a:r>
              <a:rPr lang="en-US" sz="1800" dirty="0" err="1"/>
              <a:t>Binwalk</a:t>
            </a:r>
            <a:r>
              <a:rPr lang="en-US" sz="1800" dirty="0"/>
              <a:t>, </a:t>
            </a:r>
            <a:r>
              <a:rPr lang="en-US" sz="1800" dirty="0" err="1"/>
              <a:t>stegseek</a:t>
            </a:r>
            <a:r>
              <a:rPr lang="en-US" sz="1800" dirty="0"/>
              <a:t>, </a:t>
            </a:r>
            <a:r>
              <a:rPr lang="en-US" sz="1800" dirty="0" err="1"/>
              <a:t>exiftool</a:t>
            </a:r>
            <a:r>
              <a:rPr lang="en-US" sz="1800" dirty="0"/>
              <a:t>, LSB/MSB…</a:t>
            </a:r>
          </a:p>
          <a:p>
            <a:r>
              <a:rPr lang="en-US" sz="2400" dirty="0"/>
              <a:t>Network traffic &amp; logs analyzing</a:t>
            </a:r>
          </a:p>
          <a:p>
            <a:pPr lvl="1"/>
            <a:r>
              <a:rPr lang="en-US" sz="1800" dirty="0"/>
              <a:t>Wireshark</a:t>
            </a:r>
          </a:p>
          <a:p>
            <a:r>
              <a:rPr lang="en-US" sz="2400" dirty="0"/>
              <a:t>Advanced forensic tools and techniques</a:t>
            </a:r>
          </a:p>
          <a:p>
            <a:pPr lvl="1"/>
            <a:r>
              <a:rPr lang="en-US" sz="1800" dirty="0"/>
              <a:t>Data carving</a:t>
            </a:r>
          </a:p>
          <a:p>
            <a:pPr lvl="1"/>
            <a:r>
              <a:rPr lang="en-US" sz="1800" dirty="0"/>
              <a:t>Memory analysis</a:t>
            </a:r>
          </a:p>
          <a:p>
            <a:pPr lvl="1"/>
            <a:r>
              <a:rPr lang="en-US" sz="1800" dirty="0"/>
              <a:t>Debugging</a:t>
            </a:r>
          </a:p>
          <a:p>
            <a:pPr lvl="1"/>
            <a:r>
              <a:rPr lang="en-US" sz="1800" dirty="0" err="1"/>
              <a:t>Dissassembling</a:t>
            </a:r>
            <a:endParaRPr lang="en-US" sz="1800" dirty="0"/>
          </a:p>
        </p:txBody>
      </p:sp>
      <p:sp>
        <p:nvSpPr>
          <p:cNvPr id="4" name="Zástupný symbol pro číslo snímku 3">
            <a:extLst>
              <a:ext uri="{FF2B5EF4-FFF2-40B4-BE49-F238E27FC236}">
                <a16:creationId xmlns:a16="http://schemas.microsoft.com/office/drawing/2014/main" id="{06ADE85F-EC40-D493-C811-04301D6530B5}"/>
              </a:ext>
            </a:extLst>
          </p:cNvPr>
          <p:cNvSpPr>
            <a:spLocks noGrp="1"/>
          </p:cNvSpPr>
          <p:nvPr>
            <p:ph type="sldNum" sz="quarter" idx="12"/>
          </p:nvPr>
        </p:nvSpPr>
        <p:spPr/>
        <p:txBody>
          <a:bodyPr/>
          <a:lstStyle/>
          <a:p>
            <a:fld id="{15EEFBCC-0C58-4A99-AF7C-627613AAA17C}" type="slidenum">
              <a:rPr lang="cs-CZ" smtClean="0"/>
              <a:t>9</a:t>
            </a:fld>
            <a:endParaRPr lang="cs-CZ"/>
          </a:p>
        </p:txBody>
      </p:sp>
      <p:pic>
        <p:nvPicPr>
          <p:cNvPr id="3074" name="Picture 2" descr="What is Ghidra and Why is it Important?">
            <a:extLst>
              <a:ext uri="{FF2B5EF4-FFF2-40B4-BE49-F238E27FC236}">
                <a16:creationId xmlns:a16="http://schemas.microsoft.com/office/drawing/2014/main" id="{C40FC2C9-EEA7-9117-5186-1D9E074CA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9473" y="4755713"/>
            <a:ext cx="3472692" cy="18844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hat Is a Native File?">
            <a:extLst>
              <a:ext uri="{FF2B5EF4-FFF2-40B4-BE49-F238E27FC236}">
                <a16:creationId xmlns:a16="http://schemas.microsoft.com/office/drawing/2014/main" id="{7C059E45-ADA1-805E-0552-E642321C2E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250" y="720691"/>
            <a:ext cx="2651777" cy="14812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n illustration of the main concept of steganography. | Download Scientific  Diagram">
            <a:extLst>
              <a:ext uri="{FF2B5EF4-FFF2-40B4-BE49-F238E27FC236}">
                <a16:creationId xmlns:a16="http://schemas.microsoft.com/office/drawing/2014/main" id="{696D30B4-46EC-E8E1-E2D1-2A07CACDFD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8149" y="2580804"/>
            <a:ext cx="2839251" cy="175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3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fade">
                                      <p:cBhvr>
                                        <p:cTn id="10" dur="500"/>
                                        <p:tgtEl>
                                          <p:spTgt spid="307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078"/>
                                        </p:tgtEl>
                                        <p:attrNameLst>
                                          <p:attrName>style.visibility</p:attrName>
                                        </p:attrNameLst>
                                      </p:cBhvr>
                                      <p:to>
                                        <p:strVal val="visible"/>
                                      </p:to>
                                    </p:set>
                                    <p:animEffect transition="in" filter="fade">
                                      <p:cBhvr>
                                        <p:cTn id="18" dur="500"/>
                                        <p:tgtEl>
                                          <p:spTgt spid="307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fade">
                                      <p:cBhvr>
                                        <p:cTn id="34" dur="500"/>
                                        <p:tgtEl>
                                          <p:spTgt spid="6">
                                            <p:txEl>
                                              <p:pRg st="9" end="9"/>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animEffect transition="in" filter="fade">
                                      <p:cBhvr>
                                        <p:cTn id="37" dur="500"/>
                                        <p:tgtEl>
                                          <p:spTgt spid="6">
                                            <p:txEl>
                                              <p:pRg st="10" end="1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074"/>
                                        </p:tgtEl>
                                        <p:attrNameLst>
                                          <p:attrName>style.visibility</p:attrName>
                                        </p:attrNameLst>
                                      </p:cBhvr>
                                      <p:to>
                                        <p:strVal val="visible"/>
                                      </p:to>
                                    </p:set>
                                    <p:animEffect transition="in" filter="fade">
                                      <p:cBhvr>
                                        <p:cTn id="4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26648</TotalTime>
  <Words>3831</Words>
  <Application>Microsoft Office PowerPoint</Application>
  <PresentationFormat>Širokoúhlá obrazovka</PresentationFormat>
  <Paragraphs>477</Paragraphs>
  <Slides>61</Slides>
  <Notes>40</Notes>
  <HiddenSlides>0</HiddenSlides>
  <MMClips>0</MMClips>
  <ScaleCrop>false</ScaleCrop>
  <HeadingPairs>
    <vt:vector size="6" baseType="variant">
      <vt:variant>
        <vt:lpstr>Použitá písma</vt:lpstr>
      </vt:variant>
      <vt:variant>
        <vt:i4>4</vt:i4>
      </vt:variant>
      <vt:variant>
        <vt:lpstr>Motiv</vt:lpstr>
      </vt:variant>
      <vt:variant>
        <vt:i4>1</vt:i4>
      </vt:variant>
      <vt:variant>
        <vt:lpstr>Nadpisy snímků</vt:lpstr>
      </vt:variant>
      <vt:variant>
        <vt:i4>61</vt:i4>
      </vt:variant>
    </vt:vector>
  </HeadingPairs>
  <TitlesOfParts>
    <vt:vector size="66" baseType="lpstr">
      <vt:lpstr>Arial</vt:lpstr>
      <vt:lpstr>Calibri</vt:lpstr>
      <vt:lpstr>Calibri Light</vt:lpstr>
      <vt:lpstr>Symbol</vt:lpstr>
      <vt:lpstr>Motiv Office</vt:lpstr>
      <vt:lpstr>Forenzní analýzy</vt:lpstr>
      <vt:lpstr>Podmínky zápočtu a zkoušky</vt:lpstr>
      <vt:lpstr>Plán výuky</vt:lpstr>
      <vt:lpstr>Digitální forenzní analýza (DFA)</vt:lpstr>
      <vt:lpstr>Co je DFA?</vt:lpstr>
      <vt:lpstr>History</vt:lpstr>
      <vt:lpstr>Emerging technologies – challange?</vt:lpstr>
      <vt:lpstr>Prezentace aplikace PowerPoint</vt:lpstr>
      <vt:lpstr>Key Skills</vt:lpstr>
      <vt:lpstr>Zdroje a nástroje</vt:lpstr>
      <vt:lpstr>Doporučená literatura</vt:lpstr>
      <vt:lpstr>SANS 20 coolest careers in cybersecurity</vt:lpstr>
      <vt:lpstr>Proč potřebujeme DFA?</vt:lpstr>
      <vt:lpstr>Typy zločinů</vt:lpstr>
      <vt:lpstr>Kybernetická kriminalita je trestná činnost odehrávající se v kyberprostoru.</vt:lpstr>
      <vt:lpstr>Historie - 1910 – Locardův princip výměny</vt:lpstr>
      <vt:lpstr>Prezentace aplikace PowerPoint</vt:lpstr>
      <vt:lpstr>Zákon č. 40/2009 Sb., Trestní zákoník České republiky</vt:lpstr>
      <vt:lpstr>Zákony vztahující se k DFA</vt:lpstr>
      <vt:lpstr>Odst.(1), §18 , hl. IV, zák. č. 254/2019 Sb.</vt:lpstr>
      <vt:lpstr>Orgány pro odhalování kyb. trestné činnosti</vt:lpstr>
      <vt:lpstr>Mimo orgány činné v trestném řízení může být DFA prováděna:</vt:lpstr>
      <vt:lpstr>Mezinárodní legislativní prvky</vt:lpstr>
      <vt:lpstr>Výzvy DFA</vt:lpstr>
      <vt:lpstr>Pravidla</vt:lpstr>
      <vt:lpstr>Investigativní proces</vt:lpstr>
      <vt:lpstr>Identifikace</vt:lpstr>
      <vt:lpstr>Ochrana</vt:lpstr>
      <vt:lpstr>Sběr</vt:lpstr>
      <vt:lpstr>Nestálé (volatile) důkazy</vt:lpstr>
      <vt:lpstr>Stálé (non-volatile) důkazy</vt:lpstr>
      <vt:lpstr>Záměrné skrývání</vt:lpstr>
      <vt:lpstr>Flash paměť</vt:lpstr>
      <vt:lpstr>Sběr – správný postup</vt:lpstr>
      <vt:lpstr>Forenzní kopie </vt:lpstr>
      <vt:lpstr>Linux – zakázání automatického připojení medií</vt:lpstr>
      <vt:lpstr>Sběr dat – příručky</vt:lpstr>
      <vt:lpstr>Zkoumání</vt:lpstr>
      <vt:lpstr>Obnova dat</vt:lpstr>
      <vt:lpstr>Analýza</vt:lpstr>
      <vt:lpstr>Prezentace</vt:lpstr>
      <vt:lpstr>Prezentace – use cases</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Forensics – CFT field guide</vt:lpstr>
      <vt:lpstr>Forensics – CFT field guide</vt:lpstr>
      <vt:lpstr>Forensics – CFT field guide</vt:lpstr>
      <vt:lpstr>Forensics – CFT field guide</vt:lpstr>
      <vt:lpstr>Forensics – CFT field guide</vt:lpstr>
      <vt:lpstr>Basic guidelines</vt:lpstr>
      <vt:lpstr>DFIR Summits highlights (2021 -2023)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Aneta Coufalíková</dc:creator>
  <cp:lastModifiedBy>Aneta Coufalíková</cp:lastModifiedBy>
  <cp:revision>155</cp:revision>
  <dcterms:created xsi:type="dcterms:W3CDTF">2023-07-21T09:22:48Z</dcterms:created>
  <dcterms:modified xsi:type="dcterms:W3CDTF">2023-10-05T13:07:29Z</dcterms:modified>
</cp:coreProperties>
</file>